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79" r:id="rId2"/>
    <p:sldId id="257" r:id="rId3"/>
    <p:sldId id="259" r:id="rId4"/>
    <p:sldId id="258" r:id="rId5"/>
    <p:sldId id="261" r:id="rId6"/>
    <p:sldId id="272" r:id="rId7"/>
    <p:sldId id="262" r:id="rId8"/>
    <p:sldId id="263" r:id="rId9"/>
    <p:sldId id="277" r:id="rId10"/>
    <p:sldId id="269" r:id="rId11"/>
    <p:sldId id="270" r:id="rId12"/>
    <p:sldId id="274" r:id="rId13"/>
    <p:sldId id="273" r:id="rId14"/>
    <p:sldId id="275" r:id="rId15"/>
    <p:sldId id="276" r:id="rId16"/>
    <p:sldId id="281" r:id="rId17"/>
    <p:sldId id="278" r:id="rId18"/>
    <p:sldId id="280"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9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hangingPunct="0">
              <a:defRPr/>
            </a:pPr>
            <a:endParaRPr lang="en-US" dirty="0">
              <a:latin typeface="Tahoma" charset="0"/>
            </a:endParaRPr>
          </a:p>
        </p:txBody>
      </p:sp>
      <p:sp>
        <p:nvSpPr>
          <p:cNvPr id="348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48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dirty="0"/>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F5CE6626-D851-48A1-A3C4-7AA6B32EB1A0}" type="slidenum">
              <a:rPr lang="en-US"/>
              <a:pPr>
                <a:defRPr/>
              </a:pPr>
              <a:t>‹#›</a:t>
            </a:fld>
            <a:endParaRPr lang="en-US" dirty="0"/>
          </a:p>
        </p:txBody>
      </p:sp>
      <p:sp>
        <p:nvSpPr>
          <p:cNvPr id="7" name="Rectangle 7"/>
          <p:cNvSpPr>
            <a:spLocks noGrp="1" noChangeArrowheads="1"/>
          </p:cNvSpPr>
          <p:nvPr>
            <p:ph type="dt" sz="quarter" idx="12"/>
          </p:nvPr>
        </p:nvSpPr>
        <p:spPr/>
        <p:txBody>
          <a:bodyPr/>
          <a:lstStyle>
            <a:lvl1pPr>
              <a:defRPr/>
            </a:lvl1pPr>
          </a:lstStyle>
          <a:p>
            <a:pPr>
              <a:defRPr/>
            </a:pPr>
            <a:fld id="{487F0799-4453-4B99-93BE-D481518293FC}" type="datetimeFigureOut">
              <a:rPr lang="en-US"/>
              <a:pPr>
                <a:defRPr/>
              </a:pPr>
              <a:t>10/13/2010</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A21C8F-4209-4971-AD25-D5720993B56A}" type="datetimeFigureOut">
              <a:rPr lang="en-US"/>
              <a:pPr>
                <a:defRPr/>
              </a:pPr>
              <a:t>10/13/2010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534EB4-2DE6-4E54-9CBD-3502CFBE8F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580BE21-44A4-4BED-A2C9-CB8072735CF7}" type="datetimeFigureOut">
              <a:rPr lang="en-US"/>
              <a:pPr>
                <a:defRPr/>
              </a:pPr>
              <a:t>10/13/2010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80041A-CBD6-42B6-9642-87F60F82960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F7B6A2C-4251-45A5-8FBD-E89E4E58B0D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978646-F9A9-4F8C-B998-1558B75B1003}" type="datetimeFigureOut">
              <a:rPr lang="en-US"/>
              <a:pPr>
                <a:defRPr/>
              </a:pPr>
              <a:t>10/13/2010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345A7-E05B-4435-B3EE-3A4B0698C0F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3C83E34-DC8C-486B-995B-160DB3104B01}" type="datetimeFigureOut">
              <a:rPr lang="en-US"/>
              <a:pPr>
                <a:defRPr/>
              </a:pPr>
              <a:t>10/13/2010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67453F-F5C1-46A1-9C68-1976A749BE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221F07C-BFF8-4996-BAB8-91D5DCA64982}" type="datetimeFigureOut">
              <a:rPr lang="en-US"/>
              <a:pPr>
                <a:defRPr/>
              </a:pPr>
              <a:t>10/13/2010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10BF9-49C5-4AF3-A82C-36AB37DEB1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A2AD8D7-9D9E-4AD9-89DE-51000DBB7C13}" type="datetimeFigureOut">
              <a:rPr lang="en-US"/>
              <a:pPr>
                <a:defRPr/>
              </a:pPr>
              <a:t>10/13/2010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D5C042-411A-42C6-87C9-5CF8F146E78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EC1242-D970-47FA-99DE-37D23054AC0A}" type="datetimeFigureOut">
              <a:rPr lang="en-US"/>
              <a:pPr>
                <a:defRPr/>
              </a:pPr>
              <a:t>10/13/2010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332D8C-5D74-4588-9D06-24950D50BDB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04E016D-4125-4BF2-97D3-B29758145FBE}" type="datetimeFigureOut">
              <a:rPr lang="en-US"/>
              <a:pPr>
                <a:defRPr/>
              </a:pPr>
              <a:t>10/13/2010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399FD2-28AB-4EEE-9199-59B1AD7D1F7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73ACD4-4574-41B2-BBFB-31A37E7639F2}" type="datetimeFigureOut">
              <a:rPr lang="en-US"/>
              <a:pPr>
                <a:defRPr/>
              </a:pPr>
              <a:t>10/13/2010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0FA1FA-B579-4BA1-8C6A-030D1B11D52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5A7D81-E742-4FD5-BF4C-6F93FA50DF9C}" type="datetimeFigureOut">
              <a:rPr lang="en-US"/>
              <a:pPr>
                <a:defRPr/>
              </a:pPr>
              <a:t>10/13/2010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EC752D-838F-4BB9-8033-A830C4F5334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fld id="{2870E912-A804-4B95-A8B0-147490369297}" type="datetimeFigureOut">
              <a:rPr lang="en-US"/>
              <a:pPr>
                <a:defRPr/>
              </a:pPr>
              <a:t>10/13/2010</a:t>
            </a:fld>
            <a:endParaRPr lang="en-US" dirty="0"/>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effectLst>
                  <a:outerShdw blurRad="38100" dist="38100" dir="2700000" algn="tl">
                    <a:srgbClr val="000000"/>
                  </a:outerShdw>
                </a:effectLst>
                <a:latin typeface="Arial" charset="0"/>
              </a:defRPr>
            </a:lvl1pPr>
          </a:lstStyle>
          <a:p>
            <a:pPr>
              <a:defRPr/>
            </a:pPr>
            <a:endParaRPr lang="en-US"/>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E8DEC149-8AC1-43CD-9DC0-D899BC67354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plants.usda.gov/java/largeImage?imageID=caca_002_avp.tif" TargetMode="External"/><Relationship Id="rId1" Type="http://schemas.openxmlformats.org/officeDocument/2006/relationships/slideLayout" Target="../slideLayouts/slideLayout6.xml"/><Relationship Id="rId6" Type="http://schemas.openxmlformats.org/officeDocument/2006/relationships/hyperlink" Target="http://plants.usda.gov/java/largeImage?imageID=pocr3_002_ahp.tif" TargetMode="External"/><Relationship Id="rId5" Type="http://schemas.openxmlformats.org/officeDocument/2006/relationships/image" Target="../media/image9.jpeg"/><Relationship Id="rId4" Type="http://schemas.openxmlformats.org/officeDocument/2006/relationships/hyperlink" Target="http://plants.usda.gov/java/largeImage?imageID=mysp2_004_ahp.ti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AP"/>
          <p:cNvPicPr>
            <a:picLocks noChangeAspect="1" noChangeArrowheads="1"/>
          </p:cNvPicPr>
          <p:nvPr/>
        </p:nvPicPr>
        <p:blipFill>
          <a:blip r:embed="rId2"/>
          <a:srcRect/>
          <a:stretch>
            <a:fillRect/>
          </a:stretch>
        </p:blipFill>
        <p:spPr bwMode="auto">
          <a:xfrm>
            <a:off x="457200" y="762000"/>
            <a:ext cx="2286000" cy="172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4275" name="Picture 3" descr="DSCF4388"/>
          <p:cNvPicPr>
            <a:picLocks noChangeAspect="1" noChangeArrowheads="1"/>
          </p:cNvPicPr>
          <p:nvPr/>
        </p:nvPicPr>
        <p:blipFill>
          <a:blip r:embed="rId3" cstate="print"/>
          <a:srcRect/>
          <a:stretch>
            <a:fillRect/>
          </a:stretch>
        </p:blipFill>
        <p:spPr bwMode="auto">
          <a:xfrm>
            <a:off x="3505200" y="762000"/>
            <a:ext cx="2258033" cy="1728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4276" name="Picture 4" descr="Winter Ice Waves 4x6-100 US"/>
          <p:cNvPicPr>
            <a:picLocks noChangeAspect="1" noChangeArrowheads="1"/>
          </p:cNvPicPr>
          <p:nvPr/>
        </p:nvPicPr>
        <p:blipFill>
          <a:blip r:embed="rId4"/>
          <a:srcRect/>
          <a:stretch>
            <a:fillRect/>
          </a:stretch>
        </p:blipFill>
        <p:spPr bwMode="auto">
          <a:xfrm>
            <a:off x="6324600" y="762000"/>
            <a:ext cx="2308493" cy="1728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4277" name="Picture 5" descr="SP"/>
          <p:cNvPicPr>
            <a:picLocks noChangeAspect="1" noChangeArrowheads="1"/>
          </p:cNvPicPr>
          <p:nvPr/>
        </p:nvPicPr>
        <p:blipFill>
          <a:blip r:embed="rId5" cstate="print"/>
          <a:srcRect/>
          <a:stretch>
            <a:fillRect/>
          </a:stretch>
        </p:blipFill>
        <p:spPr bwMode="auto">
          <a:xfrm>
            <a:off x="838200" y="4724400"/>
            <a:ext cx="2286000" cy="172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4278" name="Picture 6" descr="Walker Pond_0009"/>
          <p:cNvPicPr>
            <a:picLocks noChangeAspect="1" noChangeArrowheads="1"/>
          </p:cNvPicPr>
          <p:nvPr/>
        </p:nvPicPr>
        <p:blipFill>
          <a:blip r:embed="rId6" cstate="print"/>
          <a:srcRect/>
          <a:stretch>
            <a:fillRect/>
          </a:stretch>
        </p:blipFill>
        <p:spPr bwMode="auto">
          <a:xfrm>
            <a:off x="6172200" y="4648200"/>
            <a:ext cx="2442047" cy="1728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6"/>
          <p:cNvSpPr>
            <a:spLocks noGrp="1"/>
          </p:cNvSpPr>
          <p:nvPr>
            <p:ph type="ctrTitle" sz="quarter"/>
          </p:nvPr>
        </p:nvSpPr>
        <p:spPr/>
        <p:txBody>
          <a:bodyPr/>
          <a:lstStyle/>
          <a:p>
            <a:pPr eaLnBrk="1" hangingPunct="1">
              <a:defRPr/>
            </a:pPr>
            <a:r>
              <a:rPr lang="en-US" dirty="0" smtClean="0"/>
              <a:t>S.L.A.C. Report to Selectmen</a:t>
            </a:r>
            <a:endParaRPr lang="en-US" dirty="0"/>
          </a:p>
        </p:txBody>
      </p:sp>
      <p:sp>
        <p:nvSpPr>
          <p:cNvPr id="8" name="Subtitle 7"/>
          <p:cNvSpPr>
            <a:spLocks noGrp="1"/>
          </p:cNvSpPr>
          <p:nvPr>
            <p:ph type="subTitle" sz="quarter" idx="1"/>
          </p:nvPr>
        </p:nvSpPr>
        <p:spPr>
          <a:xfrm>
            <a:off x="1371600" y="3733800"/>
            <a:ext cx="6400800" cy="1066800"/>
          </a:xfrm>
        </p:spPr>
        <p:txBody>
          <a:bodyPr/>
          <a:lstStyle/>
          <a:p>
            <a:pPr eaLnBrk="1" hangingPunct="1">
              <a:defRPr/>
            </a:pPr>
            <a:r>
              <a:rPr lang="en-US" dirty="0" smtClean="0"/>
              <a:t>October 12,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defRPr/>
            </a:pPr>
            <a:r>
              <a:rPr lang="en-US" sz="3600" b="1" dirty="0"/>
              <a:t>Boating Regulations</a:t>
            </a:r>
          </a:p>
        </p:txBody>
      </p:sp>
      <p:sp>
        <p:nvSpPr>
          <p:cNvPr id="8" name="Content Placeholder 7"/>
          <p:cNvSpPr>
            <a:spLocks noGrp="1"/>
          </p:cNvSpPr>
          <p:nvPr>
            <p:ph idx="1"/>
          </p:nvPr>
        </p:nvSpPr>
        <p:spPr>
          <a:xfrm>
            <a:off x="457200" y="1447800"/>
            <a:ext cx="8229600" cy="2438400"/>
          </a:xfrm>
        </p:spPr>
        <p:txBody>
          <a:bodyPr/>
          <a:lstStyle/>
          <a:p>
            <a:pPr eaLnBrk="1" hangingPunct="1">
              <a:defRPr/>
            </a:pPr>
            <a:r>
              <a:rPr lang="en-US" sz="2400" dirty="0" smtClean="0"/>
              <a:t>State Mandates</a:t>
            </a:r>
          </a:p>
          <a:p>
            <a:pPr eaLnBrk="1" hangingPunct="1">
              <a:defRPr/>
            </a:pPr>
            <a:r>
              <a:rPr lang="en-US" sz="2400" dirty="0" smtClean="0"/>
              <a:t>Informing Visitors</a:t>
            </a:r>
          </a:p>
          <a:p>
            <a:pPr eaLnBrk="1" hangingPunct="1">
              <a:defRPr/>
            </a:pPr>
            <a:r>
              <a:rPr lang="en-US" sz="2400" dirty="0" smtClean="0"/>
              <a:t>Lake Specific Recommendations</a:t>
            </a:r>
          </a:p>
          <a:p>
            <a:pPr algn="ctr" eaLnBrk="1" hangingPunct="1">
              <a:buFontTx/>
              <a:buNone/>
              <a:defRPr/>
            </a:pPr>
            <a:r>
              <a:rPr lang="en-US" sz="2400" b="1" dirty="0" smtClean="0"/>
              <a:t>Boaters Safety Course</a:t>
            </a:r>
          </a:p>
          <a:p>
            <a:pPr eaLnBrk="1" hangingPunct="1">
              <a:defRPr/>
            </a:pPr>
            <a:endParaRPr lang="en-US" sz="2400" dirty="0"/>
          </a:p>
        </p:txBody>
      </p:sp>
      <p:graphicFrame>
        <p:nvGraphicFramePr>
          <p:cNvPr id="11334" name="Group 70"/>
          <p:cNvGraphicFramePr>
            <a:graphicFrameLocks noGrp="1"/>
          </p:cNvGraphicFramePr>
          <p:nvPr/>
        </p:nvGraphicFramePr>
        <p:xfrm>
          <a:off x="228600" y="3581400"/>
          <a:ext cx="8686800" cy="2955925"/>
        </p:xfrm>
        <a:graphic>
          <a:graphicData uri="http://schemas.openxmlformats.org/drawingml/2006/table">
            <a:tbl>
              <a:tblPr/>
              <a:tblGrid>
                <a:gridCol w="4610100"/>
                <a:gridCol w="803275"/>
                <a:gridCol w="655638"/>
                <a:gridCol w="654050"/>
                <a:gridCol w="654050"/>
                <a:gridCol w="655637"/>
                <a:gridCol w="654050"/>
              </a:tblGrid>
              <a:tr h="236538">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bg1">
                              <a:lumMod val="75000"/>
                            </a:schemeClr>
                          </a:solidFill>
                          <a:effectLst/>
                          <a:latin typeface="Tahoma" charset="0"/>
                        </a:rPr>
                        <a:t>Boating Rule</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bg1">
                              <a:lumMod val="75000"/>
                            </a:schemeClr>
                          </a:solidFill>
                          <a:effectLst/>
                          <a:latin typeface="Calibri" pitchFamily="34" charset="0"/>
                        </a:rPr>
                        <a:t>MGL</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bg1">
                              <a:lumMod val="75000"/>
                            </a:schemeClr>
                          </a:solidFill>
                          <a:effectLst/>
                          <a:latin typeface="Calibri" pitchFamily="34" charset="0"/>
                        </a:rPr>
                        <a:t>Big Alum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bg1">
                              <a:lumMod val="75000"/>
                            </a:schemeClr>
                          </a:solidFill>
                          <a:effectLst/>
                          <a:latin typeface="Calibri" pitchFamily="34" charset="0"/>
                        </a:rPr>
                        <a:t>Cedar</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bg1">
                              <a:lumMod val="75000"/>
                            </a:schemeClr>
                          </a:solidFill>
                          <a:effectLst/>
                          <a:latin typeface="Calibri" pitchFamily="34" charset="0"/>
                        </a:rPr>
                        <a:t>Leadmine</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bg1">
                              <a:lumMod val="75000"/>
                            </a:schemeClr>
                          </a:solidFill>
                          <a:effectLst/>
                          <a:latin typeface="Calibri" pitchFamily="34" charset="0"/>
                        </a:rPr>
                        <a:t>South </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bg1">
                              <a:lumMod val="75000"/>
                            </a:schemeClr>
                          </a:solidFill>
                          <a:effectLst/>
                          <a:latin typeface="Calibri" pitchFamily="34" charset="0"/>
                        </a:rPr>
                        <a:t>Walker</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r>
              <a:tr h="449263">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All water skiers, jet skiers &amp; tubers must </a:t>
                      </a:r>
                      <a:b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wear Coast Guard Approved life preserver</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r>
              <a:tr h="449263">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1" u="none" strike="noStrike" cap="none" normalizeH="0" baseline="0" dirty="0" smtClean="0">
                          <a:ln>
                            <a:noFill/>
                          </a:ln>
                          <a:solidFill>
                            <a:srgbClr val="000000"/>
                          </a:solidFill>
                          <a:effectLst>
                            <a:outerShdw blurRad="38100" dist="38100" dir="2700000" algn="tl">
                              <a:srgbClr val="FFFFFF"/>
                            </a:outerShdw>
                          </a:effectLst>
                          <a:latin typeface="Tahoma" charset="0"/>
                        </a:rPr>
                        <a:t>NO</a:t>
                      </a: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 water skiing, jet skiing or tubing after sunset. No vessel shall operate faster than headway speed between sunset &amp; sunrise</a:t>
                      </a:r>
                      <a:endParaRPr kumimoji="0" lang="en-US" sz="1200" b="0" i="1" u="none" strike="noStrike" cap="none" normalizeH="0" baseline="0" dirty="0" smtClean="0">
                        <a:ln>
                          <a:noFill/>
                        </a:ln>
                        <a:solidFill>
                          <a:srgbClr val="000000"/>
                        </a:solidFill>
                        <a:effectLst>
                          <a:outerShdw blurRad="38100" dist="38100" dir="2700000" algn="tl">
                            <a:srgbClr val="FFFFFF"/>
                          </a:outerShdw>
                        </a:effectLst>
                        <a:latin typeface="Tahoma" charset="0"/>
                      </a:endParaRP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r>
              <a:tr h="449263">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Boats towing water skiers or tubers </a:t>
                      </a:r>
                      <a:r>
                        <a:rPr kumimoji="0" lang="en-US" sz="1200" b="0" i="1" u="none" strike="noStrike" cap="none" normalizeH="0" baseline="0" dirty="0" smtClean="0">
                          <a:ln>
                            <a:noFill/>
                          </a:ln>
                          <a:solidFill>
                            <a:srgbClr val="000000"/>
                          </a:solidFill>
                          <a:effectLst>
                            <a:outerShdw blurRad="38100" dist="38100" dir="2700000" algn="tl">
                              <a:srgbClr val="FFFFFF"/>
                            </a:outerShdw>
                          </a:effectLst>
                          <a:latin typeface="Tahoma" charset="0"/>
                        </a:rPr>
                        <a:t>MUST</a:t>
                      </a: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 </a:t>
                      </a:r>
                      <a:b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have an observer or spotter on board.</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r>
              <a:tr h="449263">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All boats must show proper lighting after </a:t>
                      </a:r>
                      <a:b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sundown. NO exceptions</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r>
              <a:tr h="449263">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Skin divers and snorkelers must have a </a:t>
                      </a:r>
                      <a:b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visible tube with a flag attached</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r>
              <a:tr h="473075">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Mufflers on boats may NOT be modified in a </a:t>
                      </a:r>
                      <a:b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ahoma" charset="0"/>
                        </a:rPr>
                        <a:t>manner that will increase the noise level of the vehicle</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rPr>
                        <a:t>332 CMR, Pg.624.118</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X</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120000"/>
                        <a:buFontTx/>
                        <a:buNone/>
                        <a:tabLst/>
                      </a:pPr>
                      <a:r>
                        <a:rPr kumimoji="0" lang="en-US" sz="12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SM</a:t>
                      </a:r>
                    </a:p>
                  </a:txBody>
                  <a:tcPr marL="7177" marR="7177" marT="71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defRPr/>
            </a:pPr>
            <a:r>
              <a:rPr lang="en-US" sz="3600" b="1" dirty="0"/>
              <a:t>Community Outreach</a:t>
            </a:r>
          </a:p>
        </p:txBody>
      </p:sp>
      <p:sp>
        <p:nvSpPr>
          <p:cNvPr id="12291" name="Content Placeholder 3"/>
          <p:cNvSpPr>
            <a:spLocks noGrp="1"/>
          </p:cNvSpPr>
          <p:nvPr>
            <p:ph sz="half" idx="4294967295"/>
          </p:nvPr>
        </p:nvSpPr>
        <p:spPr>
          <a:xfrm>
            <a:off x="457200" y="1905000"/>
            <a:ext cx="4038600" cy="2424113"/>
          </a:xfrm>
        </p:spPr>
        <p:txBody>
          <a:bodyPr/>
          <a:lstStyle/>
          <a:p>
            <a:pPr eaLnBrk="1" hangingPunct="1">
              <a:buFontTx/>
              <a:buNone/>
              <a:defRPr/>
            </a:pPr>
            <a:r>
              <a:rPr lang="en-US" sz="2400" dirty="0"/>
              <a:t>SLAC Message</a:t>
            </a:r>
          </a:p>
          <a:p>
            <a:pPr lvl="1" eaLnBrk="1" hangingPunct="1">
              <a:buFont typeface="Tahoma" charset="0"/>
              <a:buChar char="–"/>
              <a:defRPr/>
            </a:pPr>
            <a:r>
              <a:rPr lang="en-US" sz="2000" dirty="0"/>
              <a:t>Lake Associations</a:t>
            </a:r>
          </a:p>
          <a:p>
            <a:pPr lvl="1" eaLnBrk="1" hangingPunct="1">
              <a:buFont typeface="Tahoma" charset="0"/>
              <a:buChar char="–"/>
              <a:defRPr/>
            </a:pPr>
            <a:r>
              <a:rPr lang="en-US" sz="2000" dirty="0"/>
              <a:t>Town of Sturbridge </a:t>
            </a:r>
          </a:p>
          <a:p>
            <a:pPr lvl="1" eaLnBrk="1" hangingPunct="1">
              <a:buFont typeface="Tahoma" charset="0"/>
              <a:buChar char="–"/>
              <a:defRPr/>
            </a:pPr>
            <a:r>
              <a:rPr lang="en-US" sz="2000" dirty="0"/>
              <a:t>Informational Clearinghouse</a:t>
            </a:r>
          </a:p>
        </p:txBody>
      </p:sp>
      <p:sp>
        <p:nvSpPr>
          <p:cNvPr id="12292" name="Content Placeholder 4"/>
          <p:cNvSpPr>
            <a:spLocks noGrp="1"/>
          </p:cNvSpPr>
          <p:nvPr>
            <p:ph sz="half" idx="4294967295"/>
          </p:nvPr>
        </p:nvSpPr>
        <p:spPr>
          <a:xfrm>
            <a:off x="4648200" y="1905000"/>
            <a:ext cx="4038600" cy="4114800"/>
          </a:xfrm>
        </p:spPr>
        <p:txBody>
          <a:bodyPr/>
          <a:lstStyle/>
          <a:p>
            <a:pPr eaLnBrk="1" hangingPunct="1">
              <a:buFontTx/>
              <a:buNone/>
              <a:defRPr/>
            </a:pPr>
            <a:r>
              <a:rPr lang="en-US" sz="2400" dirty="0" smtClean="0"/>
              <a:t>Goals</a:t>
            </a:r>
          </a:p>
          <a:p>
            <a:pPr eaLnBrk="1" hangingPunct="1">
              <a:defRPr/>
            </a:pPr>
            <a:r>
              <a:rPr lang="en-US" sz="2000" dirty="0" smtClean="0"/>
              <a:t>SLAC Website</a:t>
            </a:r>
          </a:p>
          <a:p>
            <a:pPr lvl="1" eaLnBrk="1" hangingPunct="1">
              <a:buFont typeface="Tahoma" charset="0"/>
              <a:buChar char="–"/>
              <a:defRPr/>
            </a:pPr>
            <a:r>
              <a:rPr lang="en-US" sz="1600" dirty="0" smtClean="0"/>
              <a:t>.ma-us  .org ???</a:t>
            </a:r>
            <a:endParaRPr lang="en-US" sz="1600" dirty="0"/>
          </a:p>
          <a:p>
            <a:pPr eaLnBrk="1" hangingPunct="1">
              <a:defRPr/>
            </a:pPr>
            <a:r>
              <a:rPr lang="en-US" sz="2000" dirty="0"/>
              <a:t>Logo</a:t>
            </a:r>
          </a:p>
          <a:p>
            <a:pPr eaLnBrk="1" hangingPunct="1">
              <a:defRPr/>
            </a:pPr>
            <a:r>
              <a:rPr lang="en-US" sz="2000" dirty="0"/>
              <a:t>Tag Line</a:t>
            </a:r>
          </a:p>
          <a:p>
            <a:pPr eaLnBrk="1" hangingPunct="1">
              <a:defRPr/>
            </a:pPr>
            <a:r>
              <a:rPr lang="en-US" sz="2000" dirty="0" smtClean="0"/>
              <a:t>Develop/Distribute </a:t>
            </a:r>
            <a:r>
              <a:rPr lang="en-US" sz="2000" dirty="0"/>
              <a:t>Print Material</a:t>
            </a:r>
          </a:p>
          <a:p>
            <a:pPr eaLnBrk="1" hangingPunct="1">
              <a:defRPr/>
            </a:pPr>
            <a:r>
              <a:rPr lang="en-US" sz="2000" dirty="0" smtClean="0"/>
              <a:t>TRHS </a:t>
            </a:r>
            <a:r>
              <a:rPr lang="en-US" sz="2000" dirty="0"/>
              <a:t>Environmental Sciences Project</a:t>
            </a:r>
          </a:p>
          <a:p>
            <a:pPr eaLnBrk="1" hangingPunct="1">
              <a:defRPr/>
            </a:pPr>
            <a:endParaRPr lang="en-US" sz="2400" dirty="0"/>
          </a:p>
        </p:txBody>
      </p:sp>
      <p:sp>
        <p:nvSpPr>
          <p:cNvPr id="5" name="TextBox 4"/>
          <p:cNvSpPr txBox="1">
            <a:spLocks noChangeArrowheads="1"/>
          </p:cNvSpPr>
          <p:nvPr/>
        </p:nvSpPr>
        <p:spPr bwMode="auto">
          <a:xfrm>
            <a:off x="304800" y="5334000"/>
            <a:ext cx="8458200" cy="646113"/>
          </a:xfrm>
          <a:prstGeom prst="rect">
            <a:avLst/>
          </a:prstGeom>
          <a:noFill/>
          <a:ln w="9525">
            <a:noFill/>
            <a:miter lim="800000"/>
            <a:headEnd/>
            <a:tailEnd/>
          </a:ln>
        </p:spPr>
        <p:txBody>
          <a:bodyPr>
            <a:spAutoFit/>
          </a:bodyPr>
          <a:lstStyle/>
          <a:p>
            <a:pPr algn="ctr" eaLnBrk="0" hangingPunct="0"/>
            <a:r>
              <a:rPr lang="en-US"/>
              <a:t>S.L.A.C. concerns beyond the lakes themselves, but their affect and connection to the water supply for the Town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2">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P spid="12292"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381000"/>
            <a:ext cx="8839200" cy="1143000"/>
          </a:xfrm>
        </p:spPr>
        <p:txBody>
          <a:bodyPr/>
          <a:lstStyle/>
          <a:p>
            <a:pPr defTabSz="912813" eaLnBrk="1" hangingPunct="1">
              <a:defRPr/>
            </a:pPr>
            <a:r>
              <a:rPr lang="en-US" sz="3600" b="1" dirty="0" smtClean="0"/>
              <a:t>Aquatic Resources</a:t>
            </a:r>
            <a:endParaRPr lang="en-US" sz="3600" b="1" dirty="0" smtClean="0">
              <a:latin typeface="+mn-lt"/>
            </a:endParaRPr>
          </a:p>
        </p:txBody>
      </p:sp>
      <p:sp>
        <p:nvSpPr>
          <p:cNvPr id="4099" name="Rectangle 3"/>
          <p:cNvSpPr>
            <a:spLocks noGrp="1" noChangeArrowheads="1"/>
          </p:cNvSpPr>
          <p:nvPr>
            <p:ph type="body" idx="1"/>
          </p:nvPr>
        </p:nvSpPr>
        <p:spPr>
          <a:xfrm>
            <a:off x="457200" y="1981200"/>
            <a:ext cx="8382000" cy="4525963"/>
          </a:xfrm>
        </p:spPr>
        <p:txBody>
          <a:bodyPr/>
          <a:lstStyle/>
          <a:p>
            <a:pPr defTabSz="912813" eaLnBrk="1" hangingPunct="1">
              <a:defRPr/>
            </a:pPr>
            <a:r>
              <a:rPr lang="en-US" sz="2400" dirty="0" smtClean="0"/>
              <a:t>SLAC volunteers coordinate with the Sturbridge Conservation Commission to conduct an annual Great Pond Monitoring </a:t>
            </a:r>
          </a:p>
          <a:p>
            <a:pPr defTabSz="912813" eaLnBrk="1" hangingPunct="1">
              <a:defRPr/>
            </a:pPr>
            <a:r>
              <a:rPr lang="en-US" sz="2400" dirty="0" smtClean="0"/>
              <a:t>Annual summer sampling has been conducted from 2002-2010 and data used for diagnostic assessment of the ponds</a:t>
            </a:r>
          </a:p>
          <a:p>
            <a:pPr defTabSz="912813" eaLnBrk="1" hangingPunct="1">
              <a:defRPr/>
            </a:pPr>
            <a:r>
              <a:rPr lang="en-US" sz="2400" dirty="0" smtClean="0"/>
              <a:t>SLAC Water Quality Sub-committee to develop Sturbridge Pond Water Quality Database and Quality Assurance Project Plan (QAPP) for pond monitoring</a:t>
            </a:r>
          </a:p>
          <a:p>
            <a:pPr defTabSz="912813" eaLnBrk="1" hangingPunct="1">
              <a:defRPr/>
            </a:pPr>
            <a:endParaRPr lang="en-US" sz="2000" dirty="0" smtClean="0"/>
          </a:p>
          <a:p>
            <a:pPr defTabSz="912813" eaLnBrk="1" hangingPunct="1">
              <a:defRPr/>
            </a:pPr>
            <a:endParaRPr lang="en-US" sz="2000" dirty="0" smtClean="0">
              <a:latin typeface="Times New Roman" pitchFamily="18" charset="0"/>
            </a:endParaRPr>
          </a:p>
          <a:p>
            <a:pPr defTabSz="912813" eaLnBrk="1" hangingPunct="1">
              <a:defRPr/>
            </a:pPr>
            <a:endParaRPr lang="en-US" sz="20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defRPr/>
            </a:pPr>
            <a:r>
              <a:rPr lang="en-US" sz="3600" b="1" dirty="0" smtClean="0"/>
              <a:t>Measures of significance of the Great Ponds of Sturbridge*</a:t>
            </a:r>
          </a:p>
        </p:txBody>
      </p:sp>
      <p:sp>
        <p:nvSpPr>
          <p:cNvPr id="3075" name="Content Placeholder 2"/>
          <p:cNvSpPr>
            <a:spLocks noGrp="1"/>
          </p:cNvSpPr>
          <p:nvPr>
            <p:ph idx="1"/>
          </p:nvPr>
        </p:nvSpPr>
        <p:spPr/>
        <p:txBody>
          <a:bodyPr/>
          <a:lstStyle/>
          <a:p>
            <a:pPr eaLnBrk="1" hangingPunct="1">
              <a:defRPr/>
            </a:pPr>
            <a:r>
              <a:rPr lang="en-US" sz="2400" dirty="0" smtClean="0"/>
              <a:t>Contains 1247 acres of lake area </a:t>
            </a:r>
          </a:p>
          <a:p>
            <a:pPr eaLnBrk="1" hangingPunct="1">
              <a:defRPr/>
            </a:pPr>
            <a:r>
              <a:rPr lang="en-US" sz="2400" dirty="0" smtClean="0"/>
              <a:t>Vital natural resources for fish, waterfowl and aquatic habitats in Quinebaug River Valley</a:t>
            </a:r>
          </a:p>
          <a:p>
            <a:pPr eaLnBrk="1" hangingPunct="1">
              <a:defRPr/>
            </a:pPr>
            <a:r>
              <a:rPr lang="en-US" sz="2400" dirty="0" smtClean="0"/>
              <a:t>Recreational hotspots for fishing, boating, etc</a:t>
            </a:r>
          </a:p>
          <a:p>
            <a:pPr eaLnBrk="1" hangingPunct="1">
              <a:defRPr/>
            </a:pPr>
            <a:r>
              <a:rPr lang="en-US" sz="2400" dirty="0" smtClean="0"/>
              <a:t>Location of 304 waterfront parcels (one out of six homes in Sturbridge); with waterfront property worth of &gt; $70 million</a:t>
            </a:r>
          </a:p>
          <a:p>
            <a:pPr eaLnBrk="1" hangingPunct="1">
              <a:defRPr/>
            </a:pPr>
            <a:r>
              <a:rPr lang="en-US" sz="2400" dirty="0" smtClean="0"/>
              <a:t>Interest and commitment of over 650 lake association members in five organizations.</a:t>
            </a:r>
          </a:p>
        </p:txBody>
      </p:sp>
      <p:sp>
        <p:nvSpPr>
          <p:cNvPr id="26627" name="TextBox 3"/>
          <p:cNvSpPr txBox="1">
            <a:spLocks noChangeArrowheads="1"/>
          </p:cNvSpPr>
          <p:nvPr/>
        </p:nvSpPr>
        <p:spPr bwMode="auto">
          <a:xfrm>
            <a:off x="914400" y="6324600"/>
            <a:ext cx="5057775" cy="369888"/>
          </a:xfrm>
          <a:prstGeom prst="rect">
            <a:avLst/>
          </a:prstGeom>
          <a:noFill/>
          <a:ln w="9525">
            <a:noFill/>
            <a:miter lim="800000"/>
            <a:headEnd/>
            <a:tailEnd/>
          </a:ln>
        </p:spPr>
        <p:txBody>
          <a:bodyPr wrap="none">
            <a:spAutoFit/>
          </a:bodyPr>
          <a:lstStyle/>
          <a:p>
            <a:pPr eaLnBrk="0" hangingPunct="0"/>
            <a:r>
              <a:rPr lang="en-US"/>
              <a:t>* Data taken from the SLAC Final Report,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defTabSz="912813" eaLnBrk="1" hangingPunct="1">
              <a:defRPr/>
            </a:pPr>
            <a:r>
              <a:rPr lang="en-US" sz="3600" b="1" dirty="0" smtClean="0"/>
              <a:t>Reasons for Great Pond Monitoring</a:t>
            </a:r>
          </a:p>
        </p:txBody>
      </p:sp>
      <p:sp>
        <p:nvSpPr>
          <p:cNvPr id="5123" name="Rectangle 3"/>
          <p:cNvSpPr>
            <a:spLocks noGrp="1" noChangeArrowheads="1"/>
          </p:cNvSpPr>
          <p:nvPr>
            <p:ph type="body" sz="half" idx="1"/>
          </p:nvPr>
        </p:nvSpPr>
        <p:spPr>
          <a:xfrm>
            <a:off x="381000" y="1295400"/>
            <a:ext cx="4267200" cy="4800600"/>
          </a:xfrm>
        </p:spPr>
        <p:txBody>
          <a:bodyPr/>
          <a:lstStyle/>
          <a:p>
            <a:pPr defTabSz="912813" eaLnBrk="1" hangingPunct="1">
              <a:lnSpc>
                <a:spcPct val="90000"/>
              </a:lnSpc>
              <a:defRPr/>
            </a:pPr>
            <a:r>
              <a:rPr lang="en-US" sz="2400" dirty="0" smtClean="0"/>
              <a:t>Provides baseline data to compare with future data to detect trends</a:t>
            </a:r>
          </a:p>
          <a:p>
            <a:pPr defTabSz="912813" eaLnBrk="1" hangingPunct="1">
              <a:lnSpc>
                <a:spcPct val="90000"/>
              </a:lnSpc>
              <a:defRPr/>
            </a:pPr>
            <a:r>
              <a:rPr lang="en-US" sz="2400" dirty="0" smtClean="0"/>
              <a:t>Forms basis for conducting informed lake management</a:t>
            </a:r>
          </a:p>
          <a:p>
            <a:pPr defTabSz="912813" eaLnBrk="1" hangingPunct="1">
              <a:lnSpc>
                <a:spcPct val="90000"/>
              </a:lnSpc>
              <a:defRPr/>
            </a:pPr>
            <a:r>
              <a:rPr lang="en-US" sz="2400" dirty="0" smtClean="0"/>
              <a:t>Allows evaluation of efficiency of various treatments</a:t>
            </a:r>
          </a:p>
          <a:p>
            <a:pPr defTabSz="912813" eaLnBrk="1" hangingPunct="1">
              <a:lnSpc>
                <a:spcPct val="90000"/>
              </a:lnSpc>
              <a:defRPr/>
            </a:pPr>
            <a:r>
              <a:rPr lang="en-US" sz="2400" dirty="0" smtClean="0"/>
              <a:t>Economic incentives for protection of shoreline property values (tax basis)</a:t>
            </a:r>
          </a:p>
        </p:txBody>
      </p:sp>
      <p:pic>
        <p:nvPicPr>
          <p:cNvPr id="27651" name="Picture 4" descr="7"/>
          <p:cNvPicPr>
            <a:picLocks noGrp="1" noChangeAspect="1" noChangeArrowheads="1"/>
          </p:cNvPicPr>
          <p:nvPr>
            <p:ph sz="half" idx="2"/>
          </p:nvPr>
        </p:nvPicPr>
        <p:blipFill>
          <a:blip r:embed="rId2"/>
          <a:srcRect/>
          <a:stretch>
            <a:fillRect/>
          </a:stretch>
        </p:blipFill>
        <p:spPr>
          <a:xfrm>
            <a:off x="4648200" y="2347913"/>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in)">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ox(in)">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ox(in)">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defTabSz="912813" eaLnBrk="1" hangingPunct="1">
              <a:defRPr/>
            </a:pPr>
            <a:r>
              <a:rPr lang="en-US" sz="3600" b="1" dirty="0" smtClean="0"/>
              <a:t>Aquatic Resources</a:t>
            </a:r>
          </a:p>
        </p:txBody>
      </p:sp>
      <p:sp>
        <p:nvSpPr>
          <p:cNvPr id="6147" name="Rectangle 3"/>
          <p:cNvSpPr>
            <a:spLocks noGrp="1" noChangeArrowheads="1"/>
          </p:cNvSpPr>
          <p:nvPr>
            <p:ph idx="1"/>
          </p:nvPr>
        </p:nvSpPr>
        <p:spPr>
          <a:xfrm>
            <a:off x="533400" y="2057400"/>
            <a:ext cx="8229600" cy="4114800"/>
          </a:xfrm>
        </p:spPr>
        <p:txBody>
          <a:bodyPr/>
          <a:lstStyle/>
          <a:p>
            <a:pPr defTabSz="912813" eaLnBrk="1" hangingPunct="1">
              <a:defRPr/>
            </a:pPr>
            <a:r>
              <a:rPr lang="en-US" sz="2400" dirty="0" smtClean="0"/>
              <a:t>Some ponds impacted by invasive aquatic weeds</a:t>
            </a:r>
          </a:p>
          <a:p>
            <a:pPr defTabSz="912813" eaLnBrk="1" hangingPunct="1">
              <a:defRPr/>
            </a:pPr>
            <a:r>
              <a:rPr lang="en-US" sz="2400" dirty="0" smtClean="0"/>
              <a:t>Need to prevent spread of invasive species to other ponds</a:t>
            </a:r>
          </a:p>
          <a:p>
            <a:pPr lvl="1" defTabSz="912813" eaLnBrk="1" hangingPunct="1">
              <a:buFont typeface="Tahoma" charset="0"/>
              <a:buChar char="–"/>
              <a:defRPr/>
            </a:pPr>
            <a:r>
              <a:rPr lang="en-US" sz="2000" dirty="0" smtClean="0"/>
              <a:t>Boat inspections/cleanings</a:t>
            </a:r>
          </a:p>
          <a:p>
            <a:pPr lvl="1" defTabSz="912813" eaLnBrk="1" hangingPunct="1">
              <a:buFont typeface="Tahoma" charset="0"/>
              <a:buChar char="–"/>
              <a:defRPr/>
            </a:pPr>
            <a:r>
              <a:rPr lang="en-US" sz="2000" dirty="0" smtClean="0"/>
              <a:t>Surveys of lake bottom area near boat ramps</a:t>
            </a:r>
          </a:p>
          <a:p>
            <a:pPr lvl="1" defTabSz="912813" eaLnBrk="1" hangingPunct="1">
              <a:buFont typeface="Tahoma" charset="0"/>
              <a:buChar char="–"/>
              <a:defRPr/>
            </a:pPr>
            <a:r>
              <a:rPr lang="en-US" sz="2000" dirty="0" smtClean="0"/>
              <a:t>Boater education</a:t>
            </a:r>
          </a:p>
          <a:p>
            <a:pPr defTabSz="912813" eaLnBrk="1" hangingPunct="1">
              <a:defRPr/>
            </a:pPr>
            <a:r>
              <a:rPr lang="en-US" sz="2400" dirty="0" smtClean="0"/>
              <a:t>Innovative plant control techniques being studied in South Pond </a:t>
            </a:r>
          </a:p>
          <a:p>
            <a:pPr defTabSz="912813" eaLnBrk="1" hangingPunct="1">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i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amond(in)">
                                      <p:cBhvr>
                                        <p:cTn id="12" dur="500"/>
                                        <p:tgtEl>
                                          <p:spTgt spid="6147">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diamond(in)">
                                      <p:cBhvr>
                                        <p:cTn id="15" dur="500"/>
                                        <p:tgtEl>
                                          <p:spTgt spid="6147">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diamond(in)">
                                      <p:cBhvr>
                                        <p:cTn id="18" dur="500"/>
                                        <p:tgtEl>
                                          <p:spTgt spid="6147">
                                            <p:txEl>
                                              <p:pRg st="3" end="3"/>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diamond(in)">
                                      <p:cBhvr>
                                        <p:cTn id="21" dur="500"/>
                                        <p:tgtEl>
                                          <p:spTgt spid="614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diamond(in)">
                                      <p:cBhvr>
                                        <p:cTn id="26"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3600" b="1" dirty="0" smtClean="0"/>
              <a:t>Non-indigenous invasive species:</a:t>
            </a:r>
            <a:r>
              <a:rPr lang="en-US" dirty="0" smtClean="0"/>
              <a:t/>
            </a:r>
            <a:br>
              <a:rPr lang="en-US" dirty="0" smtClean="0"/>
            </a:br>
            <a:endParaRPr lang="en-US" dirty="0"/>
          </a:p>
        </p:txBody>
      </p:sp>
      <p:sp>
        <p:nvSpPr>
          <p:cNvPr id="6" name="Rectangle 4"/>
          <p:cNvSpPr txBox="1">
            <a:spLocks noChangeArrowheads="1"/>
          </p:cNvSpPr>
          <p:nvPr/>
        </p:nvSpPr>
        <p:spPr>
          <a:xfrm>
            <a:off x="533400" y="1905000"/>
            <a:ext cx="8077200" cy="4953000"/>
          </a:xfrm>
          <a:prstGeom prst="rect">
            <a:avLst/>
          </a:prstGeom>
        </p:spPr>
        <p:txBody>
          <a:bodyPr/>
          <a:lstStyle/>
          <a:p>
            <a:pPr marL="342900" indent="-342900" defTabSz="912813">
              <a:lnSpc>
                <a:spcPct val="90000"/>
              </a:lnSpc>
              <a:spcBef>
                <a:spcPct val="20000"/>
              </a:spcBef>
              <a:buClr>
                <a:schemeClr val="hlink"/>
              </a:buClr>
              <a:buSzPct val="120000"/>
              <a:buFontTx/>
              <a:buChar char="•"/>
              <a:defRPr/>
            </a:pPr>
            <a:r>
              <a:rPr lang="en-US" sz="2000" i="1" kern="0" dirty="0">
                <a:effectLst>
                  <a:outerShdw blurRad="38100" dist="38100" dir="2700000" algn="tl">
                    <a:srgbClr val="000000"/>
                  </a:outerShdw>
                </a:effectLst>
                <a:latin typeface="+mn-lt"/>
                <a:cs typeface="+mn-cs"/>
              </a:rPr>
              <a:t>Cabomba caroliniana</a:t>
            </a:r>
            <a:r>
              <a:rPr lang="en-US" sz="2000" kern="0" dirty="0">
                <a:effectLst>
                  <a:outerShdw blurRad="38100" dist="38100" dir="2700000" algn="tl">
                    <a:srgbClr val="000000"/>
                  </a:outerShdw>
                </a:effectLst>
                <a:latin typeface="+mn-lt"/>
                <a:cs typeface="+mn-cs"/>
              </a:rPr>
              <a:t> (South Pond)</a:t>
            </a:r>
          </a:p>
          <a:p>
            <a:pPr marL="342900" indent="-342900" defTabSz="912813">
              <a:lnSpc>
                <a:spcPct val="90000"/>
              </a:lnSpc>
              <a:spcBef>
                <a:spcPct val="20000"/>
              </a:spcBef>
              <a:buClr>
                <a:schemeClr val="hlink"/>
              </a:buClr>
              <a:buSzPct val="120000"/>
              <a:defRPr/>
            </a:pPr>
            <a:endParaRPr lang="en-US" sz="2000"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defRPr/>
            </a:pPr>
            <a:endParaRPr lang="en-US" sz="2000"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buFontTx/>
              <a:buChar char="•"/>
              <a:defRPr/>
            </a:pPr>
            <a:endParaRPr lang="en-US" sz="2000" i="1"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buFontTx/>
              <a:buChar char="•"/>
              <a:defRPr/>
            </a:pPr>
            <a:endParaRPr lang="en-US" sz="2000" i="1"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buFontTx/>
              <a:buChar char="•"/>
              <a:defRPr/>
            </a:pPr>
            <a:r>
              <a:rPr lang="en-US" sz="2000" i="1" kern="0" dirty="0">
                <a:effectLst>
                  <a:outerShdw blurRad="38100" dist="38100" dir="2700000" algn="tl">
                    <a:srgbClr val="000000"/>
                  </a:outerShdw>
                </a:effectLst>
                <a:latin typeface="+mn-lt"/>
                <a:cs typeface="+mn-cs"/>
              </a:rPr>
              <a:t>Myriophyllum spicatum</a:t>
            </a:r>
            <a:r>
              <a:rPr lang="en-US" sz="2000" kern="0" dirty="0">
                <a:effectLst>
                  <a:outerShdw blurRad="38100" dist="38100" dir="2700000" algn="tl">
                    <a:srgbClr val="000000"/>
                  </a:outerShdw>
                </a:effectLst>
                <a:latin typeface="+mn-lt"/>
                <a:cs typeface="+mn-cs"/>
              </a:rPr>
              <a:t> (South Pond)</a:t>
            </a:r>
          </a:p>
          <a:p>
            <a:pPr marL="342900" indent="-342900" defTabSz="912813">
              <a:lnSpc>
                <a:spcPct val="90000"/>
              </a:lnSpc>
              <a:spcBef>
                <a:spcPct val="20000"/>
              </a:spcBef>
              <a:buClr>
                <a:schemeClr val="hlink"/>
              </a:buClr>
              <a:buSzPct val="120000"/>
              <a:buFontTx/>
              <a:buChar char="•"/>
              <a:defRPr/>
            </a:pPr>
            <a:endParaRPr lang="en-US" sz="2000"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buFontTx/>
              <a:buChar char="•"/>
              <a:defRPr/>
            </a:pPr>
            <a:endParaRPr lang="en-US" sz="2000"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buFontTx/>
              <a:buChar char="•"/>
              <a:defRPr/>
            </a:pPr>
            <a:endParaRPr lang="en-US" sz="2000" i="1"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buFontTx/>
              <a:buChar char="•"/>
              <a:defRPr/>
            </a:pPr>
            <a:endParaRPr lang="en-US" sz="2000" i="1"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buFontTx/>
              <a:buChar char="•"/>
              <a:defRPr/>
            </a:pPr>
            <a:endParaRPr lang="en-US" sz="2000" i="1" kern="0" dirty="0">
              <a:effectLst>
                <a:outerShdw blurRad="38100" dist="38100" dir="2700000" algn="tl">
                  <a:srgbClr val="000000"/>
                </a:outerShdw>
              </a:effectLst>
              <a:latin typeface="+mn-lt"/>
              <a:cs typeface="+mn-cs"/>
            </a:endParaRPr>
          </a:p>
          <a:p>
            <a:pPr marL="342900" indent="-342900" defTabSz="912813">
              <a:lnSpc>
                <a:spcPct val="90000"/>
              </a:lnSpc>
              <a:spcBef>
                <a:spcPct val="20000"/>
              </a:spcBef>
              <a:buClr>
                <a:schemeClr val="hlink"/>
              </a:buClr>
              <a:buSzPct val="120000"/>
              <a:buFontTx/>
              <a:buChar char="•"/>
              <a:defRPr/>
            </a:pPr>
            <a:r>
              <a:rPr lang="en-US" sz="2000" i="1" kern="0" dirty="0">
                <a:effectLst>
                  <a:outerShdw blurRad="38100" dist="38100" dir="2700000" algn="tl">
                    <a:srgbClr val="000000"/>
                  </a:outerShdw>
                </a:effectLst>
                <a:latin typeface="+mn-lt"/>
                <a:cs typeface="+mn-cs"/>
              </a:rPr>
              <a:t>Potomogeton crispus</a:t>
            </a:r>
            <a:r>
              <a:rPr lang="en-US" sz="2000" kern="0" dirty="0">
                <a:effectLst>
                  <a:outerShdw blurRad="38100" dist="38100" dir="2700000" algn="tl">
                    <a:srgbClr val="000000"/>
                  </a:outerShdw>
                </a:effectLst>
                <a:latin typeface="+mn-lt"/>
                <a:cs typeface="+mn-cs"/>
              </a:rPr>
              <a:t> </a:t>
            </a:r>
          </a:p>
          <a:p>
            <a:pPr marL="342900" indent="-342900" defTabSz="912813">
              <a:lnSpc>
                <a:spcPct val="90000"/>
              </a:lnSpc>
              <a:spcBef>
                <a:spcPct val="20000"/>
              </a:spcBef>
              <a:buClr>
                <a:schemeClr val="hlink"/>
              </a:buClr>
              <a:buSzPct val="120000"/>
              <a:buFontTx/>
              <a:buChar char="•"/>
              <a:defRPr/>
            </a:pPr>
            <a:r>
              <a:rPr lang="en-US" sz="2000" kern="0" dirty="0">
                <a:effectLst>
                  <a:outerShdw blurRad="38100" dist="38100" dir="2700000" algn="tl">
                    <a:srgbClr val="000000"/>
                  </a:outerShdw>
                </a:effectLst>
                <a:latin typeface="+mn-lt"/>
                <a:cs typeface="+mn-cs"/>
              </a:rPr>
              <a:t>(Big Alum Pond, Cedar Lake)</a:t>
            </a:r>
          </a:p>
          <a:p>
            <a:pPr marL="342900" indent="-342900" defTabSz="912813">
              <a:lnSpc>
                <a:spcPct val="90000"/>
              </a:lnSpc>
              <a:spcBef>
                <a:spcPct val="20000"/>
              </a:spcBef>
              <a:buClr>
                <a:schemeClr val="hlink"/>
              </a:buClr>
              <a:buSzPct val="120000"/>
              <a:buFontTx/>
              <a:buChar char="•"/>
              <a:defRPr/>
            </a:pPr>
            <a:endParaRPr lang="en-US" sz="2400" kern="0" dirty="0">
              <a:effectLst>
                <a:outerShdw blurRad="38100" dist="38100" dir="2700000" algn="tl">
                  <a:srgbClr val="000000"/>
                </a:outerShdw>
              </a:effectLst>
              <a:latin typeface="+mn-lt"/>
              <a:cs typeface="+mn-cs"/>
            </a:endParaRPr>
          </a:p>
        </p:txBody>
      </p:sp>
      <p:pic>
        <p:nvPicPr>
          <p:cNvPr id="7" name="Picture 2" descr="Photo of Cabomba caroliniana A. Gray">
            <a:hlinkClick r:id="rId2"/>
          </p:cNvPr>
          <p:cNvPicPr>
            <a:picLocks noChangeAspect="1" noChangeArrowheads="1"/>
          </p:cNvPicPr>
          <p:nvPr/>
        </p:nvPicPr>
        <p:blipFill>
          <a:blip r:embed="rId3"/>
          <a:srcRect/>
          <a:stretch>
            <a:fillRect/>
          </a:stretch>
        </p:blipFill>
        <p:spPr bwMode="auto">
          <a:xfrm>
            <a:off x="5181600" y="1295400"/>
            <a:ext cx="1295400" cy="1943100"/>
          </a:xfrm>
          <a:prstGeom prst="rect">
            <a:avLst/>
          </a:prstGeom>
          <a:noFill/>
          <a:ln w="9525">
            <a:noFill/>
            <a:miter lim="800000"/>
            <a:headEnd/>
            <a:tailEnd/>
          </a:ln>
        </p:spPr>
      </p:pic>
      <p:pic>
        <p:nvPicPr>
          <p:cNvPr id="8" name="Picture 4" descr="Photo of Myriophyllum spicatum L.">
            <a:hlinkClick r:id="rId4"/>
          </p:cNvPr>
          <p:cNvPicPr>
            <a:picLocks noChangeAspect="1" noChangeArrowheads="1"/>
          </p:cNvPicPr>
          <p:nvPr/>
        </p:nvPicPr>
        <p:blipFill>
          <a:blip r:embed="rId5"/>
          <a:srcRect/>
          <a:stretch>
            <a:fillRect/>
          </a:stretch>
        </p:blipFill>
        <p:spPr bwMode="auto">
          <a:xfrm>
            <a:off x="1219200" y="4038600"/>
            <a:ext cx="1981200" cy="1320800"/>
          </a:xfrm>
          <a:prstGeom prst="rect">
            <a:avLst/>
          </a:prstGeom>
          <a:noFill/>
          <a:ln w="9525">
            <a:noFill/>
            <a:miter lim="800000"/>
            <a:headEnd/>
            <a:tailEnd/>
          </a:ln>
        </p:spPr>
      </p:pic>
      <p:pic>
        <p:nvPicPr>
          <p:cNvPr id="9" name="Picture 6" descr="Photo of Potamogeton crispus L.">
            <a:hlinkClick r:id="rId6"/>
          </p:cNvPr>
          <p:cNvPicPr>
            <a:picLocks noChangeAspect="1" noChangeArrowheads="1"/>
          </p:cNvPicPr>
          <p:nvPr/>
        </p:nvPicPr>
        <p:blipFill>
          <a:blip r:embed="rId7"/>
          <a:srcRect/>
          <a:stretch>
            <a:fillRect/>
          </a:stretch>
        </p:blipFill>
        <p:spPr bwMode="auto">
          <a:xfrm>
            <a:off x="6400800" y="4800600"/>
            <a:ext cx="24003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checkerboard(across)">
                                      <p:cBhvr>
                                        <p:cTn id="14" dur="500"/>
                                        <p:tgtEl>
                                          <p:spTgt spid="6">
                                            <p:txEl>
                                              <p:pRg st="5" end="5"/>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animEffect transition="in" filter="checkerboard(across)">
                                      <p:cBhvr>
                                        <p:cTn id="21" dur="500"/>
                                        <p:tgtEl>
                                          <p:spTgt spid="6">
                                            <p:txEl>
                                              <p:pRg st="11" end="11"/>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
                                            <p:txEl>
                                              <p:pRg st="12" end="12"/>
                                            </p:txEl>
                                          </p:spTgt>
                                        </p:tgtEl>
                                        <p:attrNameLst>
                                          <p:attrName>style.visibility</p:attrName>
                                        </p:attrNameLst>
                                      </p:cBhvr>
                                      <p:to>
                                        <p:strVal val="visible"/>
                                      </p:to>
                                    </p:set>
                                    <p:animEffect transition="in" filter="checkerboard(across)">
                                      <p:cBhvr>
                                        <p:cTn id="24" dur="500"/>
                                        <p:tgtEl>
                                          <p:spTgt spid="6">
                                            <p:txEl>
                                              <p:pRg st="12" end="12"/>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3600" b="1" dirty="0" smtClean="0"/>
              <a:t>SLAC Needs for Success</a:t>
            </a:r>
            <a:endParaRPr lang="en-US" sz="3600" b="1" dirty="0"/>
          </a:p>
        </p:txBody>
      </p:sp>
      <p:sp>
        <p:nvSpPr>
          <p:cNvPr id="6" name="Content Placeholder 5"/>
          <p:cNvSpPr>
            <a:spLocks noGrp="1"/>
          </p:cNvSpPr>
          <p:nvPr>
            <p:ph idx="1"/>
          </p:nvPr>
        </p:nvSpPr>
        <p:spPr>
          <a:xfrm>
            <a:off x="457200" y="1905000"/>
            <a:ext cx="8229600" cy="2743200"/>
          </a:xfrm>
        </p:spPr>
        <p:txBody>
          <a:bodyPr/>
          <a:lstStyle/>
          <a:p>
            <a:pPr eaLnBrk="1" hangingPunct="1">
              <a:defRPr/>
            </a:pPr>
            <a:r>
              <a:rPr lang="en-US" sz="2400" dirty="0" smtClean="0"/>
              <a:t>Continued support from Town Agencies</a:t>
            </a:r>
          </a:p>
          <a:p>
            <a:pPr eaLnBrk="1" hangingPunct="1">
              <a:defRPr/>
            </a:pPr>
            <a:r>
              <a:rPr lang="en-US" sz="2400" dirty="0" smtClean="0"/>
              <a:t>Coordination with State Agencies</a:t>
            </a:r>
          </a:p>
          <a:p>
            <a:pPr eaLnBrk="1" hangingPunct="1">
              <a:defRPr/>
            </a:pPr>
            <a:r>
              <a:rPr lang="en-US" sz="2400" dirty="0" smtClean="0"/>
              <a:t>Program Specific Volunteers</a:t>
            </a:r>
          </a:p>
          <a:p>
            <a:pPr eaLnBrk="1" hangingPunct="1">
              <a:defRPr/>
            </a:pPr>
            <a:r>
              <a:rPr lang="en-US" sz="2400" dirty="0" smtClean="0"/>
              <a:t>Funding</a:t>
            </a:r>
          </a:p>
          <a:p>
            <a:pPr lvl="1" eaLnBrk="1" hangingPunct="1">
              <a:buFont typeface="Tahoma" charset="0"/>
              <a:buChar char="–"/>
              <a:defRPr/>
            </a:pPr>
            <a:r>
              <a:rPr lang="en-US" sz="2000" dirty="0" smtClean="0"/>
              <a:t>Creation of Website</a:t>
            </a:r>
          </a:p>
          <a:p>
            <a:pPr lvl="1" eaLnBrk="1" hangingPunct="1">
              <a:buFont typeface="Tahoma" charset="0"/>
              <a:buChar char="–"/>
              <a:defRPr/>
            </a:pPr>
            <a:r>
              <a:rPr lang="en-US" sz="2000" dirty="0" smtClean="0"/>
              <a:t>Print Materials</a:t>
            </a:r>
          </a:p>
          <a:p>
            <a:pPr lvl="1" eaLnBrk="1" hangingPunct="1">
              <a:buFont typeface="Tahoma" charset="0"/>
              <a:buChar char="–"/>
              <a:defRPr/>
            </a:pPr>
            <a:r>
              <a:rPr lang="en-US" sz="2000" dirty="0" smtClean="0"/>
              <a:t>Material Distribution</a:t>
            </a:r>
          </a:p>
          <a:p>
            <a:pPr lvl="1" eaLnBrk="1" hangingPunct="1">
              <a:buFont typeface="Tahoma" charset="0"/>
              <a:buChar char="–"/>
              <a:defRPr/>
            </a:pPr>
            <a:r>
              <a:rPr lang="en-US" sz="2000" dirty="0" smtClean="0"/>
              <a:t>Boat Inspection</a:t>
            </a:r>
          </a:p>
          <a:p>
            <a:pPr lvl="1" eaLnBrk="1" hangingPunct="1">
              <a:buFont typeface="Tahoma" charset="0"/>
              <a:buChar char="–"/>
              <a:defRPr/>
            </a:pPr>
            <a:r>
              <a:rPr lang="en-US" sz="2000" dirty="0" smtClean="0"/>
              <a:t>Boater Safety Course</a:t>
            </a:r>
          </a:p>
          <a:p>
            <a:pPr eaLnBrk="1" hangingPunct="1">
              <a:defRPr/>
            </a:pPr>
            <a:endParaRPr lang="en-US" sz="2400" dirty="0" smtClean="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linds(horizontal)">
                                      <p:cBhvr>
                                        <p:cTn id="25" dur="500"/>
                                        <p:tgtEl>
                                          <p:spTgt spid="6">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blinds(horizontal)">
                                      <p:cBhvr>
                                        <p:cTn id="28" dur="500"/>
                                        <p:tgtEl>
                                          <p:spTgt spid="6">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blinds(horizontal)">
                                      <p:cBhvr>
                                        <p:cTn id="34" dur="500"/>
                                        <p:tgtEl>
                                          <p:spTgt spid="6">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blinds(horizontal)">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114800"/>
          </a:xfrm>
        </p:spPr>
        <p:txBody>
          <a:bodyPr/>
          <a:lstStyle/>
          <a:p>
            <a:pPr eaLnBrk="1" hangingPunct="1">
              <a:defRPr/>
            </a:pPr>
            <a:r>
              <a:rPr lang="en-US" sz="2400" dirty="0" smtClean="0"/>
              <a:t>To My Fellow </a:t>
            </a:r>
            <a:r>
              <a:rPr lang="en-US" sz="2400" b="1" i="1" dirty="0" smtClean="0"/>
              <a:t>SLACers </a:t>
            </a:r>
            <a:r>
              <a:rPr lang="en-US" sz="2400" dirty="0" smtClean="0"/>
              <a:t>for all of you efforts </a:t>
            </a:r>
          </a:p>
          <a:p>
            <a:pPr eaLnBrk="1" hangingPunct="1">
              <a:defRPr/>
            </a:pPr>
            <a:r>
              <a:rPr lang="en-US" sz="2400" dirty="0" smtClean="0"/>
              <a:t>To the Current and Past members of the Board of Selectmen for your recognition of this Committee and your continued support</a:t>
            </a:r>
          </a:p>
          <a:p>
            <a:pPr eaLnBrk="1" hangingPunct="1">
              <a:defRPr/>
            </a:pPr>
            <a:r>
              <a:rPr lang="en-US" sz="2400" dirty="0" smtClean="0"/>
              <a:t>To the Lake Associations</a:t>
            </a:r>
          </a:p>
          <a:p>
            <a:pPr eaLnBrk="1" hangingPunct="1">
              <a:defRPr/>
            </a:pPr>
            <a:r>
              <a:rPr lang="en-US" sz="2400" dirty="0" smtClean="0"/>
              <a:t>Judy Knowles and Lorraine Murawski for putting up with my endless questions</a:t>
            </a:r>
          </a:p>
          <a:p>
            <a:pPr eaLnBrk="1" hangingPunct="1">
              <a:defRPr/>
            </a:pPr>
            <a:r>
              <a:rPr lang="en-US" sz="2400" dirty="0" smtClean="0"/>
              <a:t>Residents of Sturbridge</a:t>
            </a:r>
          </a:p>
          <a:p>
            <a:pPr eaLnBrk="1" hangingPunct="1">
              <a:buFontTx/>
              <a:buNone/>
              <a:defRPr/>
            </a:pPr>
            <a:endParaRPr lang="en-US" sz="2400" dirty="0" smtClean="0"/>
          </a:p>
          <a:p>
            <a:pPr algn="ctr" eaLnBrk="1" hangingPunct="1">
              <a:buFontTx/>
              <a:buNone/>
              <a:defRPr/>
            </a:pPr>
            <a:r>
              <a:rPr lang="en-US" sz="3600" b="1" dirty="0" smtClean="0"/>
              <a:t>QUESTIONS???</a:t>
            </a:r>
          </a:p>
        </p:txBody>
      </p:sp>
      <p:sp>
        <p:nvSpPr>
          <p:cNvPr id="4" name="Rectangle 3"/>
          <p:cNvSpPr/>
          <p:nvPr/>
        </p:nvSpPr>
        <p:spPr>
          <a:xfrm>
            <a:off x="914400" y="457200"/>
            <a:ext cx="6934200" cy="1107996"/>
          </a:xfrm>
          <a:prstGeom prst="rect">
            <a:avLst/>
          </a:prstGeom>
          <a:noFill/>
        </p:spPr>
        <p:txBody>
          <a:bodyPr>
            <a:spAutoFit/>
          </a:bodyPr>
          <a:lstStyle/>
          <a:p>
            <a:pPr algn="ctr" eaLnBrk="0" hangingPunct="0">
              <a:defRPr/>
            </a:pP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ahoma" charset="0"/>
              </a:rPr>
              <a:t>THANK YOU!!!</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pPr eaLnBrk="1" hangingPunct="1">
              <a:defRPr/>
            </a:pPr>
            <a:r>
              <a:rPr lang="en-US" dirty="0"/>
              <a:t>Agenda</a:t>
            </a:r>
          </a:p>
        </p:txBody>
      </p:sp>
      <p:sp>
        <p:nvSpPr>
          <p:cNvPr id="3075" name="Rectangle 3"/>
          <p:cNvSpPr>
            <a:spLocks noGrp="1" noChangeArrowheads="1"/>
          </p:cNvSpPr>
          <p:nvPr>
            <p:ph type="body" idx="4294967295"/>
          </p:nvPr>
        </p:nvSpPr>
        <p:spPr/>
        <p:txBody>
          <a:bodyPr/>
          <a:lstStyle/>
          <a:p>
            <a:pPr eaLnBrk="1" hangingPunct="1">
              <a:defRPr/>
            </a:pPr>
            <a:r>
              <a:rPr lang="en-US" dirty="0" smtClean="0"/>
              <a:t>Introductions</a:t>
            </a:r>
          </a:p>
          <a:p>
            <a:pPr eaLnBrk="1" hangingPunct="1">
              <a:defRPr/>
            </a:pPr>
            <a:r>
              <a:rPr lang="en-US" dirty="0" smtClean="0"/>
              <a:t>Background</a:t>
            </a:r>
            <a:endParaRPr lang="en-US" dirty="0"/>
          </a:p>
          <a:p>
            <a:pPr eaLnBrk="1" hangingPunct="1">
              <a:defRPr/>
            </a:pPr>
            <a:r>
              <a:rPr lang="en-US" dirty="0" smtClean="0"/>
              <a:t>SLAC Progress</a:t>
            </a:r>
            <a:endParaRPr lang="en-US" dirty="0"/>
          </a:p>
          <a:p>
            <a:pPr eaLnBrk="1" hangingPunct="1">
              <a:defRPr/>
            </a:pPr>
            <a:r>
              <a:rPr lang="en-US" dirty="0"/>
              <a:t>Conclusion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52400"/>
            <a:ext cx="9144000" cy="1143000"/>
          </a:xfrm>
        </p:spPr>
        <p:txBody>
          <a:bodyPr/>
          <a:lstStyle/>
          <a:p>
            <a:pPr defTabSz="912813" eaLnBrk="1" hangingPunct="1">
              <a:defRPr/>
            </a:pPr>
            <a:r>
              <a:rPr lang="en-US" sz="3600" b="1" dirty="0" smtClean="0"/>
              <a:t>SLAC Representatives</a:t>
            </a:r>
            <a:endParaRPr lang="en-US" sz="3600" b="1" dirty="0"/>
          </a:p>
        </p:txBody>
      </p:sp>
      <p:sp>
        <p:nvSpPr>
          <p:cNvPr id="5123" name="Rectangle 3"/>
          <p:cNvSpPr>
            <a:spLocks noGrp="1" noChangeArrowheads="1"/>
          </p:cNvSpPr>
          <p:nvPr>
            <p:ph type="body" idx="4294967295"/>
          </p:nvPr>
        </p:nvSpPr>
        <p:spPr>
          <a:xfrm>
            <a:off x="457200" y="1371600"/>
            <a:ext cx="8382000" cy="4525963"/>
          </a:xfrm>
        </p:spPr>
        <p:txBody>
          <a:bodyPr/>
          <a:lstStyle/>
          <a:p>
            <a:pPr marL="341313" indent="-341313" eaLnBrk="1" hangingPunct="1">
              <a:defRPr/>
            </a:pPr>
            <a:r>
              <a:rPr lang="en-US" sz="2000" dirty="0"/>
              <a:t>Town of Sturbridge Selectmen – Teddy Goodwin;</a:t>
            </a:r>
          </a:p>
          <a:p>
            <a:pPr marL="341313" indent="-341313" eaLnBrk="1" hangingPunct="1">
              <a:defRPr/>
            </a:pPr>
            <a:r>
              <a:rPr lang="en-US" sz="2000" dirty="0"/>
              <a:t>Sturbridge Conservation Commission - Donna Grehl;</a:t>
            </a:r>
          </a:p>
          <a:p>
            <a:pPr marL="341313" indent="-341313" eaLnBrk="1" hangingPunct="1">
              <a:defRPr/>
            </a:pPr>
            <a:r>
              <a:rPr lang="en-US" sz="2000" dirty="0"/>
              <a:t>Big Alum Lake Association – Joel Casaubon, Tammy Chase (Secretary), Bruce Gran;</a:t>
            </a:r>
          </a:p>
          <a:p>
            <a:pPr marL="341313" indent="-341313" eaLnBrk="1" hangingPunct="1">
              <a:defRPr/>
            </a:pPr>
            <a:r>
              <a:rPr lang="en-US" sz="2000" dirty="0"/>
              <a:t>Cedar Lake Association – Greg Abrams, Fran O’Connell;</a:t>
            </a:r>
          </a:p>
          <a:p>
            <a:pPr marL="341313" indent="-341313" eaLnBrk="1" hangingPunct="1">
              <a:defRPr/>
            </a:pPr>
            <a:r>
              <a:rPr lang="en-US" sz="2000" dirty="0" smtClean="0"/>
              <a:t>Leadmine </a:t>
            </a:r>
            <a:r>
              <a:rPr lang="en-US" sz="2000" dirty="0"/>
              <a:t>Pond Association – Laurel/Steve Carpenter. Bill Kenyon (former), Laurie Palmer;</a:t>
            </a:r>
          </a:p>
          <a:p>
            <a:pPr marL="341313" indent="-341313" eaLnBrk="1" hangingPunct="1">
              <a:defRPr/>
            </a:pPr>
            <a:r>
              <a:rPr lang="en-US" sz="2000" dirty="0"/>
              <a:t>Quaboag-Quacumquasit Lake Association (QQLA) – Chris </a:t>
            </a:r>
            <a:r>
              <a:rPr lang="en-US" sz="2000" dirty="0" smtClean="0"/>
              <a:t>Mazeika, </a:t>
            </a:r>
            <a:r>
              <a:rPr lang="en-US" sz="2000" dirty="0"/>
              <a:t>Marita Tasse, David Mitchell; and</a:t>
            </a:r>
          </a:p>
          <a:p>
            <a:pPr marL="341313" indent="-341313" eaLnBrk="1" hangingPunct="1">
              <a:defRPr/>
            </a:pPr>
            <a:r>
              <a:rPr lang="en-US" sz="2000" dirty="0"/>
              <a:t>Walker Pond Association – Greg Hale, John O’Brien Jr. (Chairman</a:t>
            </a:r>
            <a:r>
              <a:rPr lang="en-US" sz="2000" dirty="0" smtClean="0"/>
              <a:t>)</a:t>
            </a:r>
          </a:p>
          <a:p>
            <a:pPr marL="341313" indent="-341313" eaLnBrk="1" hangingPunct="1">
              <a:defRPr/>
            </a:pPr>
            <a:r>
              <a:rPr lang="en-US" sz="2000" dirty="0" smtClean="0"/>
              <a:t>United States Army Corps of Engineers (USACE) - Tom Chamberland (for East Brimfield Reservoir / Long Pond);</a:t>
            </a:r>
          </a:p>
          <a:p>
            <a:pPr marL="341313" indent="-341313" eaLnBrk="1" hangingPunct="1">
              <a:buFontTx/>
              <a:buNone/>
              <a:defRPr/>
            </a:pPr>
            <a:endParaRPr lang="en-US" sz="2000" dirty="0"/>
          </a:p>
          <a:p>
            <a:pPr marL="341313" indent="-341313" eaLnBrk="1" hangingPunct="1">
              <a:buFontTx/>
              <a:buNone/>
              <a:defRPr/>
            </a:pPr>
            <a:endParaRPr 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04800" y="304800"/>
            <a:ext cx="8610600" cy="1143000"/>
          </a:xfrm>
        </p:spPr>
        <p:txBody>
          <a:bodyPr/>
          <a:lstStyle/>
          <a:p>
            <a:pPr defTabSz="912813" eaLnBrk="1" hangingPunct="1">
              <a:defRPr/>
            </a:pPr>
            <a:r>
              <a:rPr lang="en-US" sz="3600" b="1" dirty="0" smtClean="0"/>
              <a:t>S.L.A.C. Background</a:t>
            </a:r>
            <a:endParaRPr lang="en-US" sz="3600" b="1" dirty="0"/>
          </a:p>
        </p:txBody>
      </p:sp>
      <p:sp>
        <p:nvSpPr>
          <p:cNvPr id="4099" name="Rectangle 3"/>
          <p:cNvSpPr>
            <a:spLocks noGrp="1" noChangeArrowheads="1"/>
          </p:cNvSpPr>
          <p:nvPr>
            <p:ph type="body" idx="4294967295"/>
          </p:nvPr>
        </p:nvSpPr>
        <p:spPr>
          <a:xfrm>
            <a:off x="381000" y="1828800"/>
            <a:ext cx="8534400" cy="4525963"/>
          </a:xfrm>
        </p:spPr>
        <p:txBody>
          <a:bodyPr/>
          <a:lstStyle/>
          <a:p>
            <a:pPr marL="341313" indent="-341313" eaLnBrk="1" hangingPunct="1">
              <a:defRPr/>
            </a:pPr>
            <a:r>
              <a:rPr lang="en-US" sz="2400" dirty="0"/>
              <a:t>Established December 2007 by Sturbridge Board of Selectmen</a:t>
            </a:r>
          </a:p>
          <a:p>
            <a:pPr marL="741363" lvl="1" indent="-341313" eaLnBrk="1" hangingPunct="1">
              <a:buFont typeface="Tahoma" charset="0"/>
              <a:buChar char="–"/>
              <a:defRPr/>
            </a:pPr>
            <a:r>
              <a:rPr lang="en-US" sz="2000" dirty="0"/>
              <a:t>SPECIAL THANKS TO TEDDY GOODWIN</a:t>
            </a:r>
          </a:p>
          <a:p>
            <a:pPr marL="341313" indent="-341313" eaLnBrk="1" hangingPunct="1">
              <a:defRPr/>
            </a:pPr>
            <a:r>
              <a:rPr lang="en-US" sz="2400" dirty="0"/>
              <a:t>Informational Meeting 3/08-7/08 </a:t>
            </a:r>
          </a:p>
          <a:p>
            <a:pPr marL="741363" lvl="1" indent="-341313" eaLnBrk="1" hangingPunct="1">
              <a:buFont typeface="Tahoma" charset="0"/>
              <a:buChar char="–"/>
              <a:defRPr/>
            </a:pPr>
            <a:r>
              <a:rPr lang="en-US" sz="2000" dirty="0"/>
              <a:t>MORE SPECIAL THANKS TO DAVID MITCHELL </a:t>
            </a:r>
          </a:p>
          <a:p>
            <a:pPr marL="741363" lvl="1" indent="-341313" eaLnBrk="1" hangingPunct="1">
              <a:buFont typeface="Tahoma" charset="0"/>
              <a:buChar char="–"/>
              <a:defRPr/>
            </a:pPr>
            <a:r>
              <a:rPr lang="en-US" sz="2000" dirty="0"/>
              <a:t>01/09 presented recommendations to Town at Selectmen Meeting</a:t>
            </a:r>
          </a:p>
          <a:p>
            <a:pPr marL="341313" indent="-341313" eaLnBrk="1" hangingPunct="1">
              <a:defRPr/>
            </a:pPr>
            <a:r>
              <a:rPr lang="en-US" sz="2400" dirty="0"/>
              <a:t>06/08/09 Passage of warrant article to recognize SLAC</a:t>
            </a:r>
          </a:p>
          <a:p>
            <a:pPr marL="741363" lvl="1" indent="-341313" eaLnBrk="1" hangingPunct="1">
              <a:buFont typeface="Tahoma" charset="0"/>
              <a:buChar char="–"/>
              <a:defRPr/>
            </a:pPr>
            <a:r>
              <a:rPr lang="en-US" sz="2000" dirty="0"/>
              <a:t>EVEN MORE THANKS TO SELECTMEN FOR SUPPORTING RECOMMENDATIONS</a:t>
            </a:r>
          </a:p>
          <a:p>
            <a:pPr marL="341313" indent="-341313" eaLnBrk="1" hangingPunct="1">
              <a:defRPr/>
            </a:pPr>
            <a:r>
              <a:rPr lang="en-US" sz="2400" dirty="0"/>
              <a:t>SLAC representatives appointed in spring 2009 and have been meeting to identify and recommend action items</a:t>
            </a:r>
          </a:p>
          <a:p>
            <a:pPr marL="341313" indent="-341313" eaLnBrk="1" hangingPunct="1">
              <a:buFontTx/>
              <a:buNone/>
              <a:defRPr/>
            </a:pP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idx="4294967295"/>
          </p:nvPr>
        </p:nvSpPr>
        <p:spPr/>
        <p:txBody>
          <a:bodyPr/>
          <a:lstStyle/>
          <a:p>
            <a:pPr eaLnBrk="1" hangingPunct="1">
              <a:defRPr/>
            </a:pPr>
            <a:r>
              <a:rPr lang="en-US" sz="3600" b="1" dirty="0"/>
              <a:t>Goals of the SLAC</a:t>
            </a:r>
          </a:p>
        </p:txBody>
      </p:sp>
      <p:sp>
        <p:nvSpPr>
          <p:cNvPr id="9219" name="Content Placeholder 5"/>
          <p:cNvSpPr>
            <a:spLocks noGrp="1"/>
          </p:cNvSpPr>
          <p:nvPr>
            <p:ph idx="4294967295"/>
          </p:nvPr>
        </p:nvSpPr>
        <p:spPr>
          <a:xfrm>
            <a:off x="381000" y="1447800"/>
            <a:ext cx="8229600" cy="2590800"/>
          </a:xfrm>
        </p:spPr>
        <p:txBody>
          <a:bodyPr/>
          <a:lstStyle/>
          <a:p>
            <a:pPr marL="341313" indent="-341313" eaLnBrk="1" hangingPunct="1">
              <a:defRPr/>
            </a:pPr>
            <a:r>
              <a:rPr lang="en-US" sz="2000" dirty="0"/>
              <a:t>Wise use and enjoyment of our </a:t>
            </a:r>
            <a:r>
              <a:rPr lang="en-US" sz="2000" dirty="0" smtClean="0"/>
              <a:t>Lakes</a:t>
            </a:r>
          </a:p>
          <a:p>
            <a:pPr marL="341313" indent="-341313" eaLnBrk="1" hangingPunct="1">
              <a:defRPr/>
            </a:pPr>
            <a:r>
              <a:rPr lang="en-US" sz="2000" dirty="0" smtClean="0"/>
              <a:t>Lakes effect on Community</a:t>
            </a:r>
            <a:endParaRPr lang="en-US" sz="2000" dirty="0"/>
          </a:p>
          <a:p>
            <a:pPr marL="741363" lvl="1" indent="-341313" eaLnBrk="1" hangingPunct="1">
              <a:buFont typeface="Tahoma" charset="0"/>
              <a:buChar char="–"/>
              <a:defRPr/>
            </a:pPr>
            <a:r>
              <a:rPr lang="en-US" sz="1600" dirty="0"/>
              <a:t>Community </a:t>
            </a:r>
            <a:r>
              <a:rPr lang="en-US" sz="1600" dirty="0" smtClean="0"/>
              <a:t>Education</a:t>
            </a:r>
          </a:p>
          <a:p>
            <a:pPr marL="741363" lvl="1" indent="-341313" eaLnBrk="1" hangingPunct="1">
              <a:buFont typeface="Tahoma" charset="0"/>
              <a:buChar char="–"/>
              <a:defRPr/>
            </a:pPr>
            <a:r>
              <a:rPr lang="en-US" sz="1600" dirty="0" smtClean="0"/>
              <a:t>Create and enhance public awareness of the lakes </a:t>
            </a:r>
            <a:endParaRPr lang="en-US" sz="1600" dirty="0"/>
          </a:p>
          <a:p>
            <a:pPr marL="341313" indent="-341313" eaLnBrk="1" hangingPunct="1">
              <a:defRPr/>
            </a:pPr>
            <a:r>
              <a:rPr lang="en-US" sz="2000" dirty="0"/>
              <a:t>Environmentally-sound stewardship of these common resources</a:t>
            </a:r>
          </a:p>
          <a:p>
            <a:pPr marL="341313" indent="-341313" eaLnBrk="1" hangingPunct="1">
              <a:defRPr/>
            </a:pPr>
            <a:r>
              <a:rPr lang="en-US" sz="2000" dirty="0" smtClean="0"/>
              <a:t>Report </a:t>
            </a:r>
            <a:r>
              <a:rPr lang="en-US" sz="2000" dirty="0"/>
              <a:t>findings and recommendations to Board of Selectman</a:t>
            </a:r>
          </a:p>
          <a:p>
            <a:pPr marL="341313" indent="-341313" eaLnBrk="1" hangingPunct="1">
              <a:defRPr/>
            </a:pPr>
            <a:endParaRPr lang="en-US" dirty="0"/>
          </a:p>
        </p:txBody>
      </p:sp>
      <p:sp>
        <p:nvSpPr>
          <p:cNvPr id="4" name="Content Placeholder 2"/>
          <p:cNvSpPr txBox="1">
            <a:spLocks/>
          </p:cNvSpPr>
          <p:nvPr/>
        </p:nvSpPr>
        <p:spPr bwMode="auto">
          <a:xfrm>
            <a:off x="457200" y="3810000"/>
            <a:ext cx="8229600" cy="2667000"/>
          </a:xfrm>
          <a:prstGeom prst="rect">
            <a:avLst/>
          </a:prstGeom>
          <a:noFill/>
          <a:ln w="9525">
            <a:noFill/>
            <a:miter lim="800000"/>
            <a:headEnd/>
            <a:tailEnd/>
          </a:ln>
          <a:effectLst/>
        </p:spPr>
        <p:txBody>
          <a:bodyPr/>
          <a:lstStyle/>
          <a:p>
            <a:pPr marL="341313" indent="-341313">
              <a:spcBef>
                <a:spcPct val="20000"/>
              </a:spcBef>
              <a:buClr>
                <a:schemeClr val="hlink"/>
              </a:buClr>
              <a:buSzPct val="120000"/>
              <a:defRPr/>
            </a:pPr>
            <a:r>
              <a:rPr lang="en-US" sz="2000" i="1" kern="0" dirty="0">
                <a:effectLst>
                  <a:outerShdw blurRad="38100" dist="38100" dir="2700000" algn="tl">
                    <a:srgbClr val="000000"/>
                  </a:outerShdw>
                </a:effectLst>
                <a:latin typeface="+mn-lt"/>
                <a:cs typeface="+mn-cs"/>
              </a:rPr>
              <a:t>The mission of the Sturbridge Lake Advisory Committee is to establish wise stewardship and an effective management mechanism for the sustainable use of the Town’s water resources and protection of their watersheds. Lake management should be developed through consensus from a collaborative, community wide pool of stakeholders that shall include lake users, lake associations, civic groups, and municipal government</a:t>
            </a:r>
            <a:r>
              <a:rPr lang="en-US" sz="2400" kern="0" dirty="0">
                <a:effectLst>
                  <a:outerShdw blurRad="38100" dist="38100" dir="2700000" algn="tl">
                    <a:srgbClr val="000000"/>
                  </a:outerShdw>
                </a:effectLst>
                <a:latin typeface="+mn-lt"/>
                <a:cs typeface="+mn-cs"/>
              </a:rPr>
              <a:t>.</a:t>
            </a:r>
          </a:p>
          <a:p>
            <a:pPr marL="341313" indent="-341313">
              <a:spcBef>
                <a:spcPct val="20000"/>
              </a:spcBef>
              <a:buClr>
                <a:schemeClr val="hlink"/>
              </a:buClr>
              <a:buSzPct val="120000"/>
              <a:buFontTx/>
              <a:buChar char="•"/>
              <a:defRPr/>
            </a:pPr>
            <a:endParaRPr lang="en-US" sz="2400" kern="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eaLnBrk="1" hangingPunct="1">
              <a:defRPr/>
            </a:pPr>
            <a:r>
              <a:rPr lang="en-US" sz="3600" b="1" dirty="0"/>
              <a:t>Why we’re here tonight</a:t>
            </a:r>
          </a:p>
        </p:txBody>
      </p:sp>
      <p:sp>
        <p:nvSpPr>
          <p:cNvPr id="7171" name="Content Placeholder 2"/>
          <p:cNvSpPr>
            <a:spLocks noGrp="1"/>
          </p:cNvSpPr>
          <p:nvPr>
            <p:ph idx="4294967295"/>
          </p:nvPr>
        </p:nvSpPr>
        <p:spPr/>
        <p:txBody>
          <a:bodyPr/>
          <a:lstStyle/>
          <a:p>
            <a:pPr eaLnBrk="1" hangingPunct="1">
              <a:defRPr/>
            </a:pPr>
            <a:r>
              <a:rPr lang="en-US" sz="2800" dirty="0"/>
              <a:t>Report Back on Progress of SLAC</a:t>
            </a:r>
          </a:p>
          <a:p>
            <a:pPr eaLnBrk="1" hangingPunct="1">
              <a:defRPr/>
            </a:pPr>
            <a:r>
              <a:rPr lang="en-US" sz="2800" dirty="0"/>
              <a:t>Selectman’s feedback</a:t>
            </a:r>
          </a:p>
          <a:p>
            <a:pPr eaLnBrk="1" hangingPunct="1">
              <a:defRPr/>
            </a:pPr>
            <a:r>
              <a:rPr lang="en-US" sz="2800" dirty="0"/>
              <a:t>Where we’d like to go:</a:t>
            </a:r>
          </a:p>
          <a:p>
            <a:pPr lvl="1" eaLnBrk="1" hangingPunct="1">
              <a:buFont typeface="Tahoma" charset="0"/>
              <a:buChar char="–"/>
              <a:defRPr/>
            </a:pPr>
            <a:r>
              <a:rPr lang="en-US" sz="2000" dirty="0"/>
              <a:t>Development of Website</a:t>
            </a:r>
          </a:p>
          <a:p>
            <a:pPr lvl="1" eaLnBrk="1" hangingPunct="1">
              <a:buFont typeface="Tahoma" charset="0"/>
              <a:buChar char="–"/>
              <a:defRPr/>
            </a:pPr>
            <a:r>
              <a:rPr lang="en-US" sz="2000" dirty="0"/>
              <a:t>Sponsorship of Boating </a:t>
            </a:r>
            <a:r>
              <a:rPr lang="en-US" sz="2000" dirty="0" smtClean="0"/>
              <a:t>Safety Course</a:t>
            </a:r>
            <a:endParaRPr lang="en-US" sz="2000" dirty="0"/>
          </a:p>
          <a:p>
            <a:pPr lvl="1" eaLnBrk="1" hangingPunct="1">
              <a:buFont typeface="Tahoma" charset="0"/>
              <a:buChar char="–"/>
              <a:defRPr/>
            </a:pPr>
            <a:r>
              <a:rPr lang="en-US" sz="2000" dirty="0"/>
              <a:t>Develop Boat Inspection</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600" b="1" dirty="0"/>
              <a:t>Initial Activities</a:t>
            </a:r>
            <a:r>
              <a:rPr lang="en-US" sz="4000" b="1" dirty="0"/>
              <a:t/>
            </a:r>
            <a:br>
              <a:rPr lang="en-US" sz="4000" b="1" dirty="0"/>
            </a:br>
            <a:endParaRPr lang="en-US" sz="4000" dirty="0"/>
          </a:p>
        </p:txBody>
      </p:sp>
      <p:sp>
        <p:nvSpPr>
          <p:cNvPr id="6147" name="Content Placeholder 2"/>
          <p:cNvSpPr>
            <a:spLocks noGrp="1"/>
          </p:cNvSpPr>
          <p:nvPr>
            <p:ph sz="half" idx="1"/>
          </p:nvPr>
        </p:nvSpPr>
        <p:spPr/>
        <p:txBody>
          <a:bodyPr/>
          <a:lstStyle/>
          <a:p>
            <a:pPr marL="341313" indent="-341313" eaLnBrk="1" hangingPunct="1">
              <a:defRPr/>
            </a:pPr>
            <a:r>
              <a:rPr lang="en-US" sz="2400" dirty="0" smtClean="0"/>
              <a:t>Prioritization of Issues</a:t>
            </a:r>
          </a:p>
          <a:p>
            <a:pPr marL="741363" lvl="1" indent="-341313" eaLnBrk="1" hangingPunct="1">
              <a:buFont typeface="Tahoma" charset="0"/>
              <a:buChar char="–"/>
              <a:defRPr/>
            </a:pPr>
            <a:r>
              <a:rPr lang="en-US" sz="2000" dirty="0" smtClean="0"/>
              <a:t>Water Quality</a:t>
            </a:r>
          </a:p>
          <a:p>
            <a:pPr marL="741363" lvl="1" indent="-341313" eaLnBrk="1" hangingPunct="1">
              <a:buFont typeface="Tahoma" charset="0"/>
              <a:buChar char="–"/>
              <a:defRPr/>
            </a:pPr>
            <a:r>
              <a:rPr lang="en-US" sz="2000" dirty="0" smtClean="0"/>
              <a:t>Invasive Aquatic Species</a:t>
            </a:r>
          </a:p>
          <a:p>
            <a:pPr marL="741363" lvl="1" indent="-341313" eaLnBrk="1" hangingPunct="1">
              <a:buFont typeface="Tahoma" charset="0"/>
              <a:buChar char="–"/>
              <a:defRPr/>
            </a:pPr>
            <a:r>
              <a:rPr lang="en-US" sz="2000" dirty="0" smtClean="0"/>
              <a:t>Boating Regulations</a:t>
            </a:r>
          </a:p>
          <a:p>
            <a:pPr marL="741363" lvl="1" indent="-341313" eaLnBrk="1" hangingPunct="1">
              <a:buFont typeface="Tahoma" charset="0"/>
              <a:buChar char="–"/>
              <a:defRPr/>
            </a:pPr>
            <a:r>
              <a:rPr lang="en-US" sz="2000" dirty="0" smtClean="0"/>
              <a:t>Overcrowding</a:t>
            </a:r>
          </a:p>
          <a:p>
            <a:pPr marL="741363" lvl="1" indent="-341313" eaLnBrk="1" hangingPunct="1">
              <a:buFont typeface="Tahoma" charset="0"/>
              <a:buChar char="–"/>
              <a:defRPr/>
            </a:pPr>
            <a:r>
              <a:rPr lang="en-US" sz="2000" dirty="0" smtClean="0"/>
              <a:t>Parking/Boat Ramps</a:t>
            </a:r>
          </a:p>
          <a:p>
            <a:pPr marL="741363" lvl="1" indent="-341313" eaLnBrk="1" hangingPunct="1">
              <a:buFont typeface="Tahoma" charset="0"/>
              <a:buChar char="–"/>
              <a:defRPr/>
            </a:pPr>
            <a:r>
              <a:rPr lang="en-US" sz="2000" dirty="0" smtClean="0"/>
              <a:t>Watershed Development</a:t>
            </a:r>
          </a:p>
          <a:p>
            <a:pPr marL="341313" indent="-341313" eaLnBrk="1" hangingPunct="1">
              <a:defRPr/>
            </a:pPr>
            <a:endParaRPr lang="en-US" sz="2200" dirty="0"/>
          </a:p>
        </p:txBody>
      </p:sp>
      <p:sp>
        <p:nvSpPr>
          <p:cNvPr id="9" name="Content Placeholder 8"/>
          <p:cNvSpPr>
            <a:spLocks noGrp="1"/>
          </p:cNvSpPr>
          <p:nvPr>
            <p:ph sz="half" idx="2"/>
          </p:nvPr>
        </p:nvSpPr>
        <p:spPr/>
        <p:txBody>
          <a:bodyPr/>
          <a:lstStyle/>
          <a:p>
            <a:pPr marL="341313" indent="-341313" eaLnBrk="1" hangingPunct="1">
              <a:defRPr/>
            </a:pPr>
            <a:r>
              <a:rPr lang="en-US" sz="2400" dirty="0" smtClean="0"/>
              <a:t>Formation of Sub Committees </a:t>
            </a:r>
          </a:p>
          <a:p>
            <a:pPr marL="741363" lvl="1" indent="-284163" eaLnBrk="1" hangingPunct="1">
              <a:buFont typeface="Tahoma" charset="0"/>
              <a:buChar char="–"/>
              <a:defRPr/>
            </a:pPr>
            <a:r>
              <a:rPr lang="en-US" sz="2000" dirty="0" smtClean="0"/>
              <a:t>Boating Regulations </a:t>
            </a:r>
          </a:p>
          <a:p>
            <a:pPr marL="741363" lvl="1" indent="-284163" eaLnBrk="1" hangingPunct="1">
              <a:buFont typeface="Tahoma" charset="0"/>
              <a:buChar char="–"/>
              <a:defRPr/>
            </a:pPr>
            <a:r>
              <a:rPr lang="en-US" sz="2000" dirty="0" smtClean="0"/>
              <a:t>Aquatic Plant Management </a:t>
            </a:r>
          </a:p>
          <a:p>
            <a:pPr marL="741363" lvl="1" indent="-284163" eaLnBrk="1" hangingPunct="1">
              <a:buFont typeface="Tahoma" charset="0"/>
              <a:buChar char="–"/>
              <a:defRPr/>
            </a:pPr>
            <a:r>
              <a:rPr lang="en-US" sz="2000" dirty="0" smtClean="0"/>
              <a:t>Water Quality</a:t>
            </a:r>
          </a:p>
          <a:p>
            <a:pPr marL="741363" lvl="1" indent="-284163" eaLnBrk="1" hangingPunct="1">
              <a:buFont typeface="Tahoma" charset="0"/>
              <a:buChar char="–"/>
              <a:defRPr/>
            </a:pPr>
            <a:r>
              <a:rPr lang="en-US" sz="2000" dirty="0" smtClean="0"/>
              <a:t>Community Outreach  </a:t>
            </a:r>
          </a:p>
          <a:p>
            <a:pPr marL="741363" lvl="1" indent="-284163" eaLnBrk="1" hangingPunct="1">
              <a:buFont typeface="Tahoma" charset="0"/>
              <a:buChar char="–"/>
              <a:defRPr/>
            </a:pPr>
            <a:r>
              <a:rPr lang="en-US" sz="2000" dirty="0" smtClean="0"/>
              <a:t>Communications</a:t>
            </a:r>
          </a:p>
          <a:p>
            <a:pPr marL="741363" lvl="1" indent="-284163" eaLnBrk="1" hangingPunct="1">
              <a:buFont typeface="Tahoma" charset="0"/>
              <a:buChar char="–"/>
              <a:defRPr/>
            </a:pPr>
            <a:r>
              <a:rPr lang="en-US" sz="2000" dirty="0" smtClean="0"/>
              <a:t>Funding</a:t>
            </a:r>
          </a:p>
          <a:p>
            <a:pPr marL="741363" lvl="1" indent="-284163" eaLnBrk="1" hangingPunct="1">
              <a:buFont typeface="Tahoma" charset="0"/>
              <a:buChar char="–"/>
              <a:defRPr/>
            </a:pPr>
            <a:r>
              <a:rPr lang="en-US" sz="2000" dirty="0" smtClean="0"/>
              <a:t>Legislative</a:t>
            </a:r>
          </a:p>
          <a:p>
            <a:pPr eaLnBrk="1" hangingPunct="1">
              <a:defRPr/>
            </a:pPr>
            <a:endParaRPr lang="en-US" dirty="0"/>
          </a:p>
        </p:txBody>
      </p:sp>
      <p:sp>
        <p:nvSpPr>
          <p:cNvPr id="20484" name="TextBox 6"/>
          <p:cNvSpPr txBox="1">
            <a:spLocks noChangeArrowheads="1"/>
          </p:cNvSpPr>
          <p:nvPr/>
        </p:nvSpPr>
        <p:spPr bwMode="auto">
          <a:xfrm>
            <a:off x="838200" y="990600"/>
            <a:ext cx="7848600" cy="646113"/>
          </a:xfrm>
          <a:prstGeom prst="rect">
            <a:avLst/>
          </a:prstGeom>
          <a:noFill/>
          <a:ln w="9525">
            <a:noFill/>
            <a:miter lim="800000"/>
            <a:headEnd/>
            <a:tailEnd/>
          </a:ln>
        </p:spPr>
        <p:txBody>
          <a:bodyPr>
            <a:spAutoFit/>
          </a:bodyPr>
          <a:lstStyle/>
          <a:p>
            <a:pPr marL="341313" indent="-341313" algn="ctr"/>
            <a:r>
              <a:rPr lang="en-US">
                <a:latin typeface="Arial" charset="0"/>
              </a:rPr>
              <a:t>1</a:t>
            </a:r>
            <a:r>
              <a:rPr lang="en-US" baseline="30000">
                <a:latin typeface="Arial" charset="0"/>
              </a:rPr>
              <a:t>st</a:t>
            </a:r>
            <a:r>
              <a:rPr lang="en-US">
                <a:latin typeface="Arial" charset="0"/>
              </a:rPr>
              <a:t>  Order of Business: Develop Sub-Committees to address common concerns </a:t>
            </a:r>
          </a:p>
        </p:txBody>
      </p:sp>
      <p:sp>
        <p:nvSpPr>
          <p:cNvPr id="10" name="TextBox 9"/>
          <p:cNvSpPr txBox="1">
            <a:spLocks noChangeArrowheads="1"/>
          </p:cNvSpPr>
          <p:nvPr/>
        </p:nvSpPr>
        <p:spPr bwMode="auto">
          <a:xfrm>
            <a:off x="457200" y="5638800"/>
            <a:ext cx="8229600" cy="646113"/>
          </a:xfrm>
          <a:prstGeom prst="rect">
            <a:avLst/>
          </a:prstGeom>
          <a:noFill/>
          <a:ln w="9525">
            <a:noFill/>
            <a:miter lim="800000"/>
            <a:headEnd/>
            <a:tailEnd/>
          </a:ln>
        </p:spPr>
        <p:txBody>
          <a:bodyPr>
            <a:spAutoFit/>
          </a:bodyPr>
          <a:lstStyle/>
          <a:p>
            <a:pPr algn="ctr" eaLnBrk="0" hangingPunct="0"/>
            <a:r>
              <a:rPr lang="en-US"/>
              <a:t>Original 8 sub-committees have been combined down to 4</a:t>
            </a:r>
          </a:p>
          <a:p>
            <a:pPr algn="ctr" eaLnBrk="0" hangingPunct="0"/>
            <a:r>
              <a:rPr lang="en-US"/>
              <a:t>Boating Regulations, Aquatic  Resources,  Community Outreach, Legislative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147">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6147">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6147">
                                            <p:txEl>
                                              <p:pRg st="5" end="5"/>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500"/>
                                  </p:stCondLst>
                                  <p:childTnLst>
                                    <p:set>
                                      <p:cBhvr>
                                        <p:cTn id="31" dur="1" fill="hold">
                                          <p:stCondLst>
                                            <p:cond delay="0"/>
                                          </p:stCondLst>
                                        </p:cTn>
                                        <p:tgtEl>
                                          <p:spTgt spid="9">
                                            <p:txEl>
                                              <p:pRg st="1" end="1"/>
                                            </p:txEl>
                                          </p:spTgt>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9">
                                            <p:txEl>
                                              <p:pRg st="3" end="3"/>
                                            </p:txEl>
                                          </p:spTgt>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50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500"/>
                                  </p:stCondLst>
                                  <p:childTnLst>
                                    <p:set>
                                      <p:cBhvr>
                                        <p:cTn id="43" dur="1" fill="hold">
                                          <p:stCondLst>
                                            <p:cond delay="0"/>
                                          </p:stCondLst>
                                        </p:cTn>
                                        <p:tgtEl>
                                          <p:spTgt spid="9">
                                            <p:txEl>
                                              <p:pRg st="5" end="5"/>
                                            </p:txEl>
                                          </p:spTgt>
                                        </p:tgtEl>
                                        <p:attrNameLst>
                                          <p:attrName>style.visibility</p:attrName>
                                        </p:attrNameLst>
                                      </p:cBhvr>
                                      <p:to>
                                        <p:strVal val="visible"/>
                                      </p:to>
                                    </p:set>
                                  </p:childTnLst>
                                </p:cTn>
                              </p:par>
                            </p:childTnLst>
                          </p:cTn>
                        </p:par>
                        <p:par>
                          <p:cTn id="44" fill="hold">
                            <p:stCondLst>
                              <p:cond delay="2500"/>
                            </p:stCondLst>
                            <p:childTnLst>
                              <p:par>
                                <p:cTn id="45" presetID="1" presetClass="entr" presetSubtype="0" fill="hold" grpId="0" nodeType="afterEffect">
                                  <p:stCondLst>
                                    <p:cond delay="500"/>
                                  </p:stCondLst>
                                  <p:childTnLst>
                                    <p:set>
                                      <p:cBhvr>
                                        <p:cTn id="46" dur="1" fill="hold">
                                          <p:stCondLst>
                                            <p:cond delay="0"/>
                                          </p:stCondLst>
                                        </p:cTn>
                                        <p:tgtEl>
                                          <p:spTgt spid="9">
                                            <p:txEl>
                                              <p:pRg st="6" end="6"/>
                                            </p:txEl>
                                          </p:spTgt>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grpId="0" nodeType="afterEffect">
                                  <p:stCondLst>
                                    <p:cond delay="500"/>
                                  </p:stCondLst>
                                  <p:childTnLst>
                                    <p:set>
                                      <p:cBhvr>
                                        <p:cTn id="49"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9" grpId="0" uiExpand="1"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sz="3600" b="1" dirty="0"/>
              <a:t>Continuing Activities for SLAC</a:t>
            </a:r>
          </a:p>
        </p:txBody>
      </p:sp>
      <p:sp>
        <p:nvSpPr>
          <p:cNvPr id="13315" name="Content Placeholder 2"/>
          <p:cNvSpPr>
            <a:spLocks noGrp="1"/>
          </p:cNvSpPr>
          <p:nvPr>
            <p:ph idx="1"/>
          </p:nvPr>
        </p:nvSpPr>
        <p:spPr>
          <a:xfrm>
            <a:off x="457200" y="2057400"/>
            <a:ext cx="8229600" cy="4114800"/>
          </a:xfrm>
        </p:spPr>
        <p:txBody>
          <a:bodyPr/>
          <a:lstStyle/>
          <a:p>
            <a:pPr marL="341313" indent="-341313" eaLnBrk="1" hangingPunct="1">
              <a:defRPr/>
            </a:pPr>
            <a:r>
              <a:rPr lang="en-US" sz="1800" dirty="0"/>
              <a:t>Management best practices from diverse sources: State, Internet, literature, other lake associations, etc</a:t>
            </a:r>
            <a:r>
              <a:rPr lang="en-US" sz="1800" dirty="0" smtClean="0"/>
              <a:t>.</a:t>
            </a:r>
          </a:p>
          <a:p>
            <a:pPr marL="741363" lvl="1" indent="-341313" eaLnBrk="1" hangingPunct="1">
              <a:buFont typeface="Tahoma" charset="0"/>
              <a:buChar char="–"/>
              <a:defRPr/>
            </a:pPr>
            <a:r>
              <a:rPr lang="en-US" sz="1800" dirty="0" smtClean="0"/>
              <a:t>We communicate with each other</a:t>
            </a:r>
            <a:endParaRPr lang="en-US" sz="1800" dirty="0"/>
          </a:p>
          <a:p>
            <a:pPr marL="741363" lvl="1" indent="-284163" eaLnBrk="1" hangingPunct="1">
              <a:buFont typeface="Tahoma" charset="0"/>
              <a:buChar char="–"/>
              <a:defRPr/>
            </a:pPr>
            <a:r>
              <a:rPr lang="en-US" sz="1800" dirty="0"/>
              <a:t>Recent presentation on organization and funding by Dick Cazeault, WLA president </a:t>
            </a:r>
            <a:endParaRPr lang="en-US" sz="1800" dirty="0" smtClean="0"/>
          </a:p>
          <a:p>
            <a:pPr marL="741363" lvl="1" indent="-284163" eaLnBrk="1" hangingPunct="1">
              <a:buFont typeface="Tahoma" charset="0"/>
              <a:buChar char="–"/>
              <a:defRPr/>
            </a:pPr>
            <a:r>
              <a:rPr lang="en-US" sz="1800" dirty="0" smtClean="0"/>
              <a:t>Review of EPA permitting requirements for weed treatment</a:t>
            </a:r>
          </a:p>
          <a:p>
            <a:pPr marL="741363" lvl="1" indent="-284163" eaLnBrk="1" hangingPunct="1">
              <a:buFont typeface="Tahoma" charset="0"/>
              <a:buChar char="–"/>
              <a:defRPr/>
            </a:pPr>
            <a:r>
              <a:rPr lang="en-US" sz="1800" dirty="0" smtClean="0"/>
              <a:t>QQLA Pilot Program</a:t>
            </a:r>
          </a:p>
          <a:p>
            <a:pPr marL="341313" indent="-341313" eaLnBrk="1" hangingPunct="1">
              <a:defRPr/>
            </a:pPr>
            <a:r>
              <a:rPr lang="en-US" sz="1800" dirty="0" smtClean="0"/>
              <a:t>SLAC meetings held on last Wednesday of the month</a:t>
            </a:r>
          </a:p>
          <a:p>
            <a:pPr marL="741363" lvl="1" indent="-341313" eaLnBrk="1" hangingPunct="1">
              <a:buFont typeface="Tahoma" charset="0"/>
              <a:buChar char="–"/>
              <a:defRPr/>
            </a:pPr>
            <a:r>
              <a:rPr lang="en-US" sz="1800" dirty="0" smtClean="0"/>
              <a:t>Reports from each of the Sub-Committees</a:t>
            </a:r>
          </a:p>
          <a:p>
            <a:pPr marL="741363" lvl="1" indent="-284163" eaLnBrk="1" hangingPunct="1">
              <a:buFont typeface="Tahoma" charset="0"/>
              <a:buChar char="–"/>
              <a:defRPr/>
            </a:pPr>
            <a:r>
              <a:rPr lang="en-US" sz="1800" dirty="0" smtClean="0"/>
              <a:t>Look to recruit additional volunteers to work on the high priority issues;</a:t>
            </a:r>
          </a:p>
          <a:p>
            <a:pPr marL="741363" lvl="1" indent="-284163" eaLnBrk="1" hangingPunct="1">
              <a:buFont typeface="Tahoma" charset="0"/>
              <a:buChar char="–"/>
              <a:defRPr/>
            </a:pPr>
            <a:r>
              <a:rPr lang="en-US" sz="1800" dirty="0" smtClean="0"/>
              <a:t>Don’t need to be in a lake association to join!</a:t>
            </a:r>
          </a:p>
          <a:p>
            <a:pPr marL="341313" indent="-341313" eaLnBrk="1" hangingPunct="1">
              <a:defRPr/>
            </a:pPr>
            <a:r>
              <a:rPr lang="en-US" sz="1800" dirty="0" smtClean="0"/>
              <a:t>For additional information contact:</a:t>
            </a:r>
          </a:p>
          <a:p>
            <a:pPr marL="741363" lvl="1" indent="-284163" eaLnBrk="1" hangingPunct="1">
              <a:buFont typeface="Tahoma" charset="0"/>
              <a:buChar char="–"/>
              <a:defRPr/>
            </a:pPr>
            <a:r>
              <a:rPr lang="en-US" sz="1800" dirty="0" smtClean="0"/>
              <a:t>John O’Brien (SLAC Chairman) at: jeojr68@gmail.com</a:t>
            </a:r>
          </a:p>
          <a:p>
            <a:pPr marL="741363" lvl="1" indent="-284163" eaLnBrk="1" hangingPunct="1">
              <a:buFont typeface="Tahoma" charset="0"/>
              <a:buChar char="–"/>
              <a:defRPr/>
            </a:pPr>
            <a:r>
              <a:rPr lang="en-US" sz="1800" dirty="0" smtClean="0"/>
              <a:t>Selectman Teddy Goodwin at: edwardpgoodwin@gmail.com</a:t>
            </a:r>
          </a:p>
          <a:p>
            <a:pPr marL="341313" indent="-284163" eaLnBrk="1" hangingPunct="1">
              <a:defRPr/>
            </a:pP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15">
                                            <p:txEl>
                                              <p:pRg st="9" end="9"/>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500"/>
                                  </p:stCondLst>
                                  <p:childTnLst>
                                    <p:set>
                                      <p:cBhvr>
                                        <p:cTn id="45" dur="1" fill="hold">
                                          <p:stCondLst>
                                            <p:cond delay="0"/>
                                          </p:stCondLst>
                                        </p:cTn>
                                        <p:tgtEl>
                                          <p:spTgt spid="13315">
                                            <p:txEl>
                                              <p:pRg st="10" end="10"/>
                                            </p:txEl>
                                          </p:spTgt>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500"/>
                                  </p:stCondLst>
                                  <p:childTnLst>
                                    <p:set>
                                      <p:cBhvr>
                                        <p:cTn id="48"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t>Priority Issues</a:t>
            </a:r>
            <a:endParaRPr lang="en-US" sz="3600" b="1" dirty="0"/>
          </a:p>
        </p:txBody>
      </p:sp>
      <p:sp>
        <p:nvSpPr>
          <p:cNvPr id="4" name="Content Placeholder 5"/>
          <p:cNvSpPr>
            <a:spLocks noGrp="1"/>
          </p:cNvSpPr>
          <p:nvPr>
            <p:ph idx="1"/>
          </p:nvPr>
        </p:nvSpPr>
        <p:spPr/>
        <p:txBody>
          <a:bodyPr/>
          <a:lstStyle/>
          <a:p>
            <a:pPr eaLnBrk="1" hangingPunct="1">
              <a:defRPr/>
            </a:pPr>
            <a:r>
              <a:rPr lang="en-US" sz="2400" dirty="0" smtClean="0"/>
              <a:t>Boating Regulations</a:t>
            </a:r>
          </a:p>
          <a:p>
            <a:pPr lvl="1" eaLnBrk="1" hangingPunct="1">
              <a:buFont typeface="Tahoma" charset="0"/>
              <a:buChar char="–"/>
              <a:defRPr/>
            </a:pPr>
            <a:r>
              <a:rPr lang="en-US" sz="2000" dirty="0" smtClean="0"/>
              <a:t>Address concerns of Boating Regulations and Overcrowding</a:t>
            </a:r>
          </a:p>
          <a:p>
            <a:pPr lvl="1" eaLnBrk="1" hangingPunct="1">
              <a:buFont typeface="Tahoma" charset="0"/>
              <a:buChar char="–"/>
              <a:defRPr/>
            </a:pPr>
            <a:r>
              <a:rPr lang="en-US" sz="2000" dirty="0" smtClean="0"/>
              <a:t>Local Police support</a:t>
            </a:r>
            <a:endParaRPr lang="en-US" sz="2000" dirty="0"/>
          </a:p>
          <a:p>
            <a:pPr eaLnBrk="1" hangingPunct="1">
              <a:defRPr/>
            </a:pPr>
            <a:r>
              <a:rPr lang="en-US" sz="2400" dirty="0" smtClean="0"/>
              <a:t>Community Outreach</a:t>
            </a:r>
          </a:p>
          <a:p>
            <a:pPr lvl="1" eaLnBrk="1" hangingPunct="1">
              <a:buFont typeface="Tahoma" charset="0"/>
              <a:buChar char="–"/>
              <a:defRPr/>
            </a:pPr>
            <a:r>
              <a:rPr lang="en-US" sz="2000" dirty="0" smtClean="0"/>
              <a:t>How do we get the message of SLAC out to Community</a:t>
            </a:r>
          </a:p>
          <a:p>
            <a:pPr lvl="2" eaLnBrk="1" hangingPunct="1">
              <a:defRPr/>
            </a:pPr>
            <a:r>
              <a:rPr lang="en-US" sz="1600" dirty="0" smtClean="0"/>
              <a:t>Community Outreach</a:t>
            </a:r>
          </a:p>
          <a:p>
            <a:pPr lvl="2" eaLnBrk="1" hangingPunct="1">
              <a:defRPr/>
            </a:pPr>
            <a:r>
              <a:rPr lang="en-US" sz="1600" dirty="0" smtClean="0"/>
              <a:t>Communications</a:t>
            </a:r>
          </a:p>
          <a:p>
            <a:pPr lvl="2" eaLnBrk="1" hangingPunct="1">
              <a:defRPr/>
            </a:pPr>
            <a:r>
              <a:rPr lang="en-US" sz="1600" dirty="0" smtClean="0"/>
              <a:t>Funding</a:t>
            </a:r>
            <a:endParaRPr lang="en-US" dirty="0" smtClean="0"/>
          </a:p>
          <a:p>
            <a:pPr eaLnBrk="1" hangingPunct="1">
              <a:defRPr/>
            </a:pPr>
            <a:r>
              <a:rPr lang="en-US" sz="2400" dirty="0" smtClean="0"/>
              <a:t>Aquatic Resources</a:t>
            </a:r>
          </a:p>
          <a:p>
            <a:pPr lvl="1" eaLnBrk="1" hangingPunct="1">
              <a:buFont typeface="Tahoma" charset="0"/>
              <a:buChar char="–"/>
              <a:defRPr/>
            </a:pPr>
            <a:r>
              <a:rPr lang="en-US" sz="2000" dirty="0" smtClean="0"/>
              <a:t>Address Concerns of Water Quality and Invasive Species</a:t>
            </a:r>
            <a:endParaRPr lang="en-US" sz="2000" dirty="0"/>
          </a:p>
          <a:p>
            <a:pPr lvl="2" eaLnBrk="1" hangingPunct="1">
              <a:defRPr/>
            </a:pPr>
            <a:r>
              <a:rPr lang="en-US" sz="1600" dirty="0"/>
              <a:t>Aquatic Plant </a:t>
            </a:r>
            <a:r>
              <a:rPr lang="en-US" sz="1600" dirty="0" smtClean="0"/>
              <a:t>Management</a:t>
            </a:r>
          </a:p>
          <a:p>
            <a:pPr lvl="2" eaLnBrk="1" hangingPunct="1">
              <a:defRPr/>
            </a:pPr>
            <a:r>
              <a:rPr lang="en-US" sz="1600" dirty="0" smtClean="0"/>
              <a:t>Water Quality</a:t>
            </a:r>
            <a:endParaRPr lang="en-US" sz="1600" dirty="0"/>
          </a:p>
          <a:p>
            <a:pPr eaLnBrk="1" hangingPunct="1">
              <a:defRPr/>
            </a:pPr>
            <a:endParaRPr lang="en-US" sz="1600" dirty="0" smtClean="0"/>
          </a:p>
          <a:p>
            <a:pPr lvl="1" eaLnBrk="1" hangingPunct="1">
              <a:buFont typeface="Tahoma" charset="0"/>
              <a:buNone/>
              <a:defRPr/>
            </a:pPr>
            <a:endParaRPr lang="en-US" sz="2000" dirty="0" smtClean="0"/>
          </a:p>
          <a:p>
            <a:pPr lvl="1" eaLnBrk="1" hangingPunct="1">
              <a:buFont typeface="Tahoma" charset="0"/>
              <a:buNone/>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477</TotalTime>
  <Words>970</Words>
  <Application>Microsoft Office PowerPoint</Application>
  <PresentationFormat>On-screen Show (4:3)</PresentationFormat>
  <Paragraphs>208</Paragraphs>
  <Slides>18</Slides>
  <Notes>0</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18</vt:i4>
      </vt:variant>
    </vt:vector>
  </HeadingPairs>
  <TitlesOfParts>
    <vt:vector size="26" baseType="lpstr">
      <vt:lpstr>Tahoma</vt:lpstr>
      <vt:lpstr>Arial</vt:lpstr>
      <vt:lpstr>Wingdings</vt:lpstr>
      <vt:lpstr>Calibri</vt:lpstr>
      <vt:lpstr>Times New Roman</vt:lpstr>
      <vt:lpstr>Ocean</vt:lpstr>
      <vt:lpstr>Ocean</vt:lpstr>
      <vt:lpstr>Ocean</vt:lpstr>
      <vt:lpstr>S.L.A.C. Report to Selectmen</vt:lpstr>
      <vt:lpstr>Agenda</vt:lpstr>
      <vt:lpstr>SLAC Representatives</vt:lpstr>
      <vt:lpstr>S.L.A.C. Background</vt:lpstr>
      <vt:lpstr>Goals of the SLAC</vt:lpstr>
      <vt:lpstr>Why we’re here tonight</vt:lpstr>
      <vt:lpstr>Initial Activities </vt:lpstr>
      <vt:lpstr>Continuing Activities for SLAC</vt:lpstr>
      <vt:lpstr>Priority Issues</vt:lpstr>
      <vt:lpstr>Boating Regulations</vt:lpstr>
      <vt:lpstr>Community Outreach</vt:lpstr>
      <vt:lpstr>Aquatic Resources</vt:lpstr>
      <vt:lpstr>Measures of significance of the Great Ponds of Sturbridge*</vt:lpstr>
      <vt:lpstr>Reasons for Great Pond Monitoring</vt:lpstr>
      <vt:lpstr>Aquatic Resources</vt:lpstr>
      <vt:lpstr>Non-indigenous invasive species: </vt:lpstr>
      <vt:lpstr>SLAC Needs for Success</vt:lpstr>
      <vt:lpstr>Slide 18</vt:lpstr>
    </vt:vector>
  </TitlesOfParts>
  <Company>CBANE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S.L.A.C. Report to Selectman</dc:title>
  <dc:creator>Jack Lorber</dc:creator>
  <cp:lastModifiedBy>mcvbt</cp:lastModifiedBy>
  <cp:revision>56</cp:revision>
  <dcterms:created xsi:type="dcterms:W3CDTF">2010-09-30T16:32:54Z</dcterms:created>
  <dcterms:modified xsi:type="dcterms:W3CDTF">2010-10-13T18:52:20Z</dcterms:modified>
</cp:coreProperties>
</file>